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74" r:id="rId5"/>
    <p:sldId id="260" r:id="rId6"/>
    <p:sldId id="277" r:id="rId7"/>
    <p:sldId id="261" r:id="rId8"/>
    <p:sldId id="264" r:id="rId9"/>
    <p:sldId id="266" r:id="rId10"/>
    <p:sldId id="288" r:id="rId11"/>
    <p:sldId id="276" r:id="rId12"/>
    <p:sldId id="259" r:id="rId13"/>
    <p:sldId id="272" r:id="rId14"/>
    <p:sldId id="278" r:id="rId15"/>
    <p:sldId id="285" r:id="rId16"/>
    <p:sldId id="286" r:id="rId17"/>
    <p:sldId id="287" r:id="rId18"/>
    <p:sldId id="273" r:id="rId19"/>
    <p:sldId id="279" r:id="rId20"/>
    <p:sldId id="284" r:id="rId21"/>
    <p:sldId id="282" r:id="rId22"/>
    <p:sldId id="290" r:id="rId23"/>
    <p:sldId id="289" r:id="rId24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080"/>
    <a:srgbClr val="3A3A3A"/>
    <a:srgbClr val="323232"/>
    <a:srgbClr val="404040"/>
    <a:srgbClr val="33686B"/>
    <a:srgbClr val="47BD90"/>
    <a:srgbClr val="25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141A5-E97B-4484-9726-9EDC05FC87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63BD7E-EE80-43D8-8CBC-30532CAEACA3}">
      <dgm:prSet phldrT="[Text]"/>
      <dgm:spPr/>
      <dgm:t>
        <a:bodyPr/>
        <a:lstStyle/>
        <a:p>
          <a:r>
            <a:rPr lang="cs-CZ" dirty="0" smtClean="0">
              <a:solidFill>
                <a:srgbClr val="323232"/>
              </a:solidFill>
            </a:rPr>
            <a:t>koordinace</a:t>
          </a:r>
          <a:endParaRPr lang="cs-CZ" dirty="0">
            <a:solidFill>
              <a:srgbClr val="323232"/>
            </a:solidFill>
          </a:endParaRPr>
        </a:p>
      </dgm:t>
    </dgm:pt>
    <dgm:pt modelId="{38232346-1FB1-4B4C-AFE6-0CF36DACC328}" type="parTrans" cxnId="{B59982DD-FF1A-4430-A121-6335253B6426}">
      <dgm:prSet/>
      <dgm:spPr/>
      <dgm:t>
        <a:bodyPr/>
        <a:lstStyle/>
        <a:p>
          <a:endParaRPr lang="cs-CZ"/>
        </a:p>
      </dgm:t>
    </dgm:pt>
    <dgm:pt modelId="{2005FD2B-7F1C-4718-ACBD-119CC42BA831}" type="sibTrans" cxnId="{B59982DD-FF1A-4430-A121-6335253B6426}">
      <dgm:prSet/>
      <dgm:spPr/>
      <dgm:t>
        <a:bodyPr/>
        <a:lstStyle/>
        <a:p>
          <a:endParaRPr lang="cs-CZ"/>
        </a:p>
      </dgm:t>
    </dgm:pt>
    <dgm:pt modelId="{48AE45DB-57A2-4F1A-B946-C3A91AE93CBB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Členský stát 1</a:t>
          </a:r>
          <a:endParaRPr lang="cs-CZ" dirty="0"/>
        </a:p>
      </dgm:t>
    </dgm:pt>
    <dgm:pt modelId="{E49589D0-7D22-4BC6-BE14-E45DA880628F}" type="parTrans" cxnId="{8DC2E881-6ABF-4E39-94C9-EA4D3B3E1300}">
      <dgm:prSet/>
      <dgm:spPr/>
      <dgm:t>
        <a:bodyPr/>
        <a:lstStyle/>
        <a:p>
          <a:endParaRPr lang="cs-CZ"/>
        </a:p>
      </dgm:t>
    </dgm:pt>
    <dgm:pt modelId="{327A9EB2-689D-4636-8516-CDFAF2087253}" type="sibTrans" cxnId="{8DC2E881-6ABF-4E39-94C9-EA4D3B3E1300}">
      <dgm:prSet/>
      <dgm:spPr/>
      <dgm:t>
        <a:bodyPr/>
        <a:lstStyle/>
        <a:p>
          <a:endParaRPr lang="cs-CZ"/>
        </a:p>
      </dgm:t>
    </dgm:pt>
    <dgm:pt modelId="{9FC75292-E721-4691-B4CF-028366B4A166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 smtClean="0"/>
            <a:t>Členský stát 2</a:t>
          </a:r>
          <a:endParaRPr lang="cs-CZ" dirty="0"/>
        </a:p>
      </dgm:t>
    </dgm:pt>
    <dgm:pt modelId="{FCCE5FFE-C7C4-401C-8FC6-5A5C74C2C1F2}" type="parTrans" cxnId="{0A699F41-CC8E-457C-976A-C8AA400341D3}">
      <dgm:prSet/>
      <dgm:spPr/>
      <dgm:t>
        <a:bodyPr/>
        <a:lstStyle/>
        <a:p>
          <a:endParaRPr lang="cs-CZ"/>
        </a:p>
      </dgm:t>
    </dgm:pt>
    <dgm:pt modelId="{0C6576EB-8159-47D5-A6EE-CBC3FB687902}" type="sibTrans" cxnId="{0A699F41-CC8E-457C-976A-C8AA400341D3}">
      <dgm:prSet/>
      <dgm:spPr/>
      <dgm:t>
        <a:bodyPr/>
        <a:lstStyle/>
        <a:p>
          <a:endParaRPr lang="cs-CZ"/>
        </a:p>
      </dgm:t>
    </dgm:pt>
    <dgm:pt modelId="{AD711BF3-606F-456D-BB51-2F99223B4DAB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smtClean="0"/>
            <a:t>Členský stát3</a:t>
          </a:r>
          <a:endParaRPr lang="cs-CZ" dirty="0"/>
        </a:p>
      </dgm:t>
    </dgm:pt>
    <dgm:pt modelId="{DCC59210-649B-4570-B960-E70369FF1C2D}" type="parTrans" cxnId="{7B984576-81A6-4053-89A7-26BD1E433A56}">
      <dgm:prSet/>
      <dgm:spPr/>
      <dgm:t>
        <a:bodyPr/>
        <a:lstStyle/>
        <a:p>
          <a:endParaRPr lang="cs-CZ"/>
        </a:p>
      </dgm:t>
    </dgm:pt>
    <dgm:pt modelId="{7299C8E8-61DB-4D26-AB8C-F5013AEDDFDD}" type="sibTrans" cxnId="{7B984576-81A6-4053-89A7-26BD1E433A56}">
      <dgm:prSet/>
      <dgm:spPr/>
      <dgm:t>
        <a:bodyPr/>
        <a:lstStyle/>
        <a:p>
          <a:endParaRPr lang="cs-CZ"/>
        </a:p>
      </dgm:t>
    </dgm:pt>
    <dgm:pt modelId="{3B3E3223-22B2-4F13-B2D5-4A8F44DC4340}" type="pres">
      <dgm:prSet presAssocID="{4A9141A5-E97B-4484-9726-9EDC05FC87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9C38B2-0163-428A-B5DE-10AAEED7CB20}" type="pres">
      <dgm:prSet presAssocID="{EE63BD7E-EE80-43D8-8CBC-30532CAEACA3}" presName="hierRoot1" presStyleCnt="0">
        <dgm:presLayoutVars>
          <dgm:hierBranch val="init"/>
        </dgm:presLayoutVars>
      </dgm:prSet>
      <dgm:spPr/>
    </dgm:pt>
    <dgm:pt modelId="{F7C9A0F0-66DF-47A4-B355-D2C113E68512}" type="pres">
      <dgm:prSet presAssocID="{EE63BD7E-EE80-43D8-8CBC-30532CAEACA3}" presName="rootComposite1" presStyleCnt="0"/>
      <dgm:spPr/>
    </dgm:pt>
    <dgm:pt modelId="{554904F6-0CA6-4144-B22B-4F2C2EA5167F}" type="pres">
      <dgm:prSet presAssocID="{EE63BD7E-EE80-43D8-8CBC-30532CAEACA3}" presName="rootText1" presStyleLbl="node0" presStyleIdx="0" presStyleCnt="1" custScaleX="126057" custLinFactNeighborX="-2525" custLinFactNeighborY="-2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C29126-CD46-48B3-A776-23349B8C9B59}" type="pres">
      <dgm:prSet presAssocID="{EE63BD7E-EE80-43D8-8CBC-30532CAEACA3}" presName="rootConnector1" presStyleLbl="node1" presStyleIdx="0" presStyleCnt="0"/>
      <dgm:spPr/>
    </dgm:pt>
    <dgm:pt modelId="{26E3C335-B13D-4494-9019-0D84202B71BE}" type="pres">
      <dgm:prSet presAssocID="{EE63BD7E-EE80-43D8-8CBC-30532CAEACA3}" presName="hierChild2" presStyleCnt="0"/>
      <dgm:spPr/>
    </dgm:pt>
    <dgm:pt modelId="{401509D7-CE76-4DF2-8859-2A766DEE2868}" type="pres">
      <dgm:prSet presAssocID="{E49589D0-7D22-4BC6-BE14-E45DA880628F}" presName="Name37" presStyleLbl="parChTrans1D2" presStyleIdx="0" presStyleCnt="3"/>
      <dgm:spPr/>
    </dgm:pt>
    <dgm:pt modelId="{9C64EF59-45CB-4487-B81B-2084E2A49568}" type="pres">
      <dgm:prSet presAssocID="{48AE45DB-57A2-4F1A-B946-C3A91AE93CBB}" presName="hierRoot2" presStyleCnt="0">
        <dgm:presLayoutVars>
          <dgm:hierBranch val="init"/>
        </dgm:presLayoutVars>
      </dgm:prSet>
      <dgm:spPr/>
    </dgm:pt>
    <dgm:pt modelId="{7729799B-F086-418F-8BE3-817812B0AB17}" type="pres">
      <dgm:prSet presAssocID="{48AE45DB-57A2-4F1A-B946-C3A91AE93CBB}" presName="rootComposite" presStyleCnt="0"/>
      <dgm:spPr/>
    </dgm:pt>
    <dgm:pt modelId="{40F578B2-A4BD-4830-9968-DB7E267AA16A}" type="pres">
      <dgm:prSet presAssocID="{48AE45DB-57A2-4F1A-B946-C3A91AE93CB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065424D-8DB4-4123-AC64-7A7AC9FE195E}" type="pres">
      <dgm:prSet presAssocID="{48AE45DB-57A2-4F1A-B946-C3A91AE93CBB}" presName="rootConnector" presStyleLbl="node2" presStyleIdx="0" presStyleCnt="3"/>
      <dgm:spPr/>
    </dgm:pt>
    <dgm:pt modelId="{82FAC142-AE7D-4E45-8FEC-220F0E984D07}" type="pres">
      <dgm:prSet presAssocID="{48AE45DB-57A2-4F1A-B946-C3A91AE93CBB}" presName="hierChild4" presStyleCnt="0"/>
      <dgm:spPr/>
    </dgm:pt>
    <dgm:pt modelId="{B794262C-60B7-4D32-A9D3-5DBD409AE4CE}" type="pres">
      <dgm:prSet presAssocID="{48AE45DB-57A2-4F1A-B946-C3A91AE93CBB}" presName="hierChild5" presStyleCnt="0"/>
      <dgm:spPr/>
    </dgm:pt>
    <dgm:pt modelId="{44E07361-3182-4027-AF21-983D94679BAA}" type="pres">
      <dgm:prSet presAssocID="{FCCE5FFE-C7C4-401C-8FC6-5A5C74C2C1F2}" presName="Name37" presStyleLbl="parChTrans1D2" presStyleIdx="1" presStyleCnt="3"/>
      <dgm:spPr/>
    </dgm:pt>
    <dgm:pt modelId="{46E94699-1AE0-4D95-BA06-FFD34F2C612C}" type="pres">
      <dgm:prSet presAssocID="{9FC75292-E721-4691-B4CF-028366B4A166}" presName="hierRoot2" presStyleCnt="0">
        <dgm:presLayoutVars>
          <dgm:hierBranch val="init"/>
        </dgm:presLayoutVars>
      </dgm:prSet>
      <dgm:spPr/>
    </dgm:pt>
    <dgm:pt modelId="{5D90F9C1-957A-4F2A-B053-C1CA7BC8812D}" type="pres">
      <dgm:prSet presAssocID="{9FC75292-E721-4691-B4CF-028366B4A166}" presName="rootComposite" presStyleCnt="0"/>
      <dgm:spPr/>
    </dgm:pt>
    <dgm:pt modelId="{8347F7F4-4136-462E-A0C5-D99B35D9ADE8}" type="pres">
      <dgm:prSet presAssocID="{9FC75292-E721-4691-B4CF-028366B4A166}" presName="rootText" presStyleLbl="node2" presStyleIdx="1" presStyleCnt="3">
        <dgm:presLayoutVars>
          <dgm:chPref val="3"/>
        </dgm:presLayoutVars>
      </dgm:prSet>
      <dgm:spPr/>
    </dgm:pt>
    <dgm:pt modelId="{F179DF73-871A-44A1-9C8E-422F1586C70C}" type="pres">
      <dgm:prSet presAssocID="{9FC75292-E721-4691-B4CF-028366B4A166}" presName="rootConnector" presStyleLbl="node2" presStyleIdx="1" presStyleCnt="3"/>
      <dgm:spPr/>
    </dgm:pt>
    <dgm:pt modelId="{0C373F53-FD14-42E6-92B8-799ECA31295E}" type="pres">
      <dgm:prSet presAssocID="{9FC75292-E721-4691-B4CF-028366B4A166}" presName="hierChild4" presStyleCnt="0"/>
      <dgm:spPr/>
    </dgm:pt>
    <dgm:pt modelId="{87B6665C-8674-4E90-B037-5BBD7E84B7C2}" type="pres">
      <dgm:prSet presAssocID="{9FC75292-E721-4691-B4CF-028366B4A166}" presName="hierChild5" presStyleCnt="0"/>
      <dgm:spPr/>
    </dgm:pt>
    <dgm:pt modelId="{216B8903-3395-408B-A43D-888D3E3E1476}" type="pres">
      <dgm:prSet presAssocID="{DCC59210-649B-4570-B960-E70369FF1C2D}" presName="Name37" presStyleLbl="parChTrans1D2" presStyleIdx="2" presStyleCnt="3"/>
      <dgm:spPr/>
    </dgm:pt>
    <dgm:pt modelId="{B3F07868-7E71-4F8C-852A-BC02A97B3B29}" type="pres">
      <dgm:prSet presAssocID="{AD711BF3-606F-456D-BB51-2F99223B4DAB}" presName="hierRoot2" presStyleCnt="0">
        <dgm:presLayoutVars>
          <dgm:hierBranch val="init"/>
        </dgm:presLayoutVars>
      </dgm:prSet>
      <dgm:spPr/>
    </dgm:pt>
    <dgm:pt modelId="{F1DFDA6F-BF35-4AE1-BAAD-1C4DACFD94C5}" type="pres">
      <dgm:prSet presAssocID="{AD711BF3-606F-456D-BB51-2F99223B4DAB}" presName="rootComposite" presStyleCnt="0"/>
      <dgm:spPr/>
    </dgm:pt>
    <dgm:pt modelId="{F5F17BBE-CEDD-49F4-9C23-73DBFB9EAE38}" type="pres">
      <dgm:prSet presAssocID="{AD711BF3-606F-456D-BB51-2F99223B4DA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20B50EB-94BC-400E-B92C-CE8737BF36EA}" type="pres">
      <dgm:prSet presAssocID="{AD711BF3-606F-456D-BB51-2F99223B4DAB}" presName="rootConnector" presStyleLbl="node2" presStyleIdx="2" presStyleCnt="3"/>
      <dgm:spPr/>
    </dgm:pt>
    <dgm:pt modelId="{865946EF-B109-4654-885B-AA12280C8AED}" type="pres">
      <dgm:prSet presAssocID="{AD711BF3-606F-456D-BB51-2F99223B4DAB}" presName="hierChild4" presStyleCnt="0"/>
      <dgm:spPr/>
    </dgm:pt>
    <dgm:pt modelId="{60A68B63-10DF-4808-8ACA-D94BCE1F6884}" type="pres">
      <dgm:prSet presAssocID="{AD711BF3-606F-456D-BB51-2F99223B4DAB}" presName="hierChild5" presStyleCnt="0"/>
      <dgm:spPr/>
    </dgm:pt>
    <dgm:pt modelId="{FBAE7B03-B0E0-4661-893D-3BADFFFFFF6E}" type="pres">
      <dgm:prSet presAssocID="{EE63BD7E-EE80-43D8-8CBC-30532CAEACA3}" presName="hierChild3" presStyleCnt="0"/>
      <dgm:spPr/>
    </dgm:pt>
  </dgm:ptLst>
  <dgm:cxnLst>
    <dgm:cxn modelId="{D9F57C08-0F7B-4147-A768-B335FDC40F09}" type="presOf" srcId="{E49589D0-7D22-4BC6-BE14-E45DA880628F}" destId="{401509D7-CE76-4DF2-8859-2A766DEE2868}" srcOrd="0" destOrd="0" presId="urn:microsoft.com/office/officeart/2005/8/layout/orgChart1"/>
    <dgm:cxn modelId="{0A699F41-CC8E-457C-976A-C8AA400341D3}" srcId="{EE63BD7E-EE80-43D8-8CBC-30532CAEACA3}" destId="{9FC75292-E721-4691-B4CF-028366B4A166}" srcOrd="1" destOrd="0" parTransId="{FCCE5FFE-C7C4-401C-8FC6-5A5C74C2C1F2}" sibTransId="{0C6576EB-8159-47D5-A6EE-CBC3FB687902}"/>
    <dgm:cxn modelId="{B59982DD-FF1A-4430-A121-6335253B6426}" srcId="{4A9141A5-E97B-4484-9726-9EDC05FC87E7}" destId="{EE63BD7E-EE80-43D8-8CBC-30532CAEACA3}" srcOrd="0" destOrd="0" parTransId="{38232346-1FB1-4B4C-AFE6-0CF36DACC328}" sibTransId="{2005FD2B-7F1C-4718-ACBD-119CC42BA831}"/>
    <dgm:cxn modelId="{E4C13281-D052-4D81-B418-A90F308DA619}" type="presOf" srcId="{9FC75292-E721-4691-B4CF-028366B4A166}" destId="{8347F7F4-4136-462E-A0C5-D99B35D9ADE8}" srcOrd="0" destOrd="0" presId="urn:microsoft.com/office/officeart/2005/8/layout/orgChart1"/>
    <dgm:cxn modelId="{1F1449DA-E9B6-48C4-B7C2-909D83A97CA5}" type="presOf" srcId="{DCC59210-649B-4570-B960-E70369FF1C2D}" destId="{216B8903-3395-408B-A43D-888D3E3E1476}" srcOrd="0" destOrd="0" presId="urn:microsoft.com/office/officeart/2005/8/layout/orgChart1"/>
    <dgm:cxn modelId="{9073FE5D-5CB2-43AC-B3DF-97F7F96D7B11}" type="presOf" srcId="{EE63BD7E-EE80-43D8-8CBC-30532CAEACA3}" destId="{554904F6-0CA6-4144-B22B-4F2C2EA5167F}" srcOrd="0" destOrd="0" presId="urn:microsoft.com/office/officeart/2005/8/layout/orgChart1"/>
    <dgm:cxn modelId="{9E71FC70-9974-4EB3-AC68-E188199A01C9}" type="presOf" srcId="{FCCE5FFE-C7C4-401C-8FC6-5A5C74C2C1F2}" destId="{44E07361-3182-4027-AF21-983D94679BAA}" srcOrd="0" destOrd="0" presId="urn:microsoft.com/office/officeart/2005/8/layout/orgChart1"/>
    <dgm:cxn modelId="{F9D9DBB6-91B4-4B75-A8F0-6FA9F23D8E8E}" type="presOf" srcId="{4A9141A5-E97B-4484-9726-9EDC05FC87E7}" destId="{3B3E3223-22B2-4F13-B2D5-4A8F44DC4340}" srcOrd="0" destOrd="0" presId="urn:microsoft.com/office/officeart/2005/8/layout/orgChart1"/>
    <dgm:cxn modelId="{A65428D5-8024-4FBB-BEC5-DAFC0916FA1D}" type="presOf" srcId="{48AE45DB-57A2-4F1A-B946-C3A91AE93CBB}" destId="{40F578B2-A4BD-4830-9968-DB7E267AA16A}" srcOrd="0" destOrd="0" presId="urn:microsoft.com/office/officeart/2005/8/layout/orgChart1"/>
    <dgm:cxn modelId="{3CF196A0-DE6E-466C-965C-2B5C7F9960C1}" type="presOf" srcId="{AD711BF3-606F-456D-BB51-2F99223B4DAB}" destId="{D20B50EB-94BC-400E-B92C-CE8737BF36EA}" srcOrd="1" destOrd="0" presId="urn:microsoft.com/office/officeart/2005/8/layout/orgChart1"/>
    <dgm:cxn modelId="{9AE9308F-CAAA-4604-BBD4-E7B360C6BCFB}" type="presOf" srcId="{EE63BD7E-EE80-43D8-8CBC-30532CAEACA3}" destId="{4AC29126-CD46-48B3-A776-23349B8C9B59}" srcOrd="1" destOrd="0" presId="urn:microsoft.com/office/officeart/2005/8/layout/orgChart1"/>
    <dgm:cxn modelId="{7B984576-81A6-4053-89A7-26BD1E433A56}" srcId="{EE63BD7E-EE80-43D8-8CBC-30532CAEACA3}" destId="{AD711BF3-606F-456D-BB51-2F99223B4DAB}" srcOrd="2" destOrd="0" parTransId="{DCC59210-649B-4570-B960-E70369FF1C2D}" sibTransId="{7299C8E8-61DB-4D26-AB8C-F5013AEDDFDD}"/>
    <dgm:cxn modelId="{87A5D3A6-A4B8-4F44-8495-B5A6FC353964}" type="presOf" srcId="{9FC75292-E721-4691-B4CF-028366B4A166}" destId="{F179DF73-871A-44A1-9C8E-422F1586C70C}" srcOrd="1" destOrd="0" presId="urn:microsoft.com/office/officeart/2005/8/layout/orgChart1"/>
    <dgm:cxn modelId="{8DC2E881-6ABF-4E39-94C9-EA4D3B3E1300}" srcId="{EE63BD7E-EE80-43D8-8CBC-30532CAEACA3}" destId="{48AE45DB-57A2-4F1A-B946-C3A91AE93CBB}" srcOrd="0" destOrd="0" parTransId="{E49589D0-7D22-4BC6-BE14-E45DA880628F}" sibTransId="{327A9EB2-689D-4636-8516-CDFAF2087253}"/>
    <dgm:cxn modelId="{A7F0D3A6-92BE-49FD-BB8A-BB4A2F24C9AA}" type="presOf" srcId="{AD711BF3-606F-456D-BB51-2F99223B4DAB}" destId="{F5F17BBE-CEDD-49F4-9C23-73DBFB9EAE38}" srcOrd="0" destOrd="0" presId="urn:microsoft.com/office/officeart/2005/8/layout/orgChart1"/>
    <dgm:cxn modelId="{C4539218-85ED-4FEF-9F08-8D7B917B4ED5}" type="presOf" srcId="{48AE45DB-57A2-4F1A-B946-C3A91AE93CBB}" destId="{B065424D-8DB4-4123-AC64-7A7AC9FE195E}" srcOrd="1" destOrd="0" presId="urn:microsoft.com/office/officeart/2005/8/layout/orgChart1"/>
    <dgm:cxn modelId="{AD43AEAB-74B2-400A-ADB9-0BE5BC82CC9E}" type="presParOf" srcId="{3B3E3223-22B2-4F13-B2D5-4A8F44DC4340}" destId="{EF9C38B2-0163-428A-B5DE-10AAEED7CB20}" srcOrd="0" destOrd="0" presId="urn:microsoft.com/office/officeart/2005/8/layout/orgChart1"/>
    <dgm:cxn modelId="{9E6674EC-AD51-4197-966C-5293BD25C768}" type="presParOf" srcId="{EF9C38B2-0163-428A-B5DE-10AAEED7CB20}" destId="{F7C9A0F0-66DF-47A4-B355-D2C113E68512}" srcOrd="0" destOrd="0" presId="urn:microsoft.com/office/officeart/2005/8/layout/orgChart1"/>
    <dgm:cxn modelId="{1965990F-FC0F-4252-908C-38F05D7D1BBB}" type="presParOf" srcId="{F7C9A0F0-66DF-47A4-B355-D2C113E68512}" destId="{554904F6-0CA6-4144-B22B-4F2C2EA5167F}" srcOrd="0" destOrd="0" presId="urn:microsoft.com/office/officeart/2005/8/layout/orgChart1"/>
    <dgm:cxn modelId="{EA31EC00-BB99-4FF1-9191-1505CC1956E2}" type="presParOf" srcId="{F7C9A0F0-66DF-47A4-B355-D2C113E68512}" destId="{4AC29126-CD46-48B3-A776-23349B8C9B59}" srcOrd="1" destOrd="0" presId="urn:microsoft.com/office/officeart/2005/8/layout/orgChart1"/>
    <dgm:cxn modelId="{DC06BE05-7C16-440C-A0F5-BB4FE21F8F87}" type="presParOf" srcId="{EF9C38B2-0163-428A-B5DE-10AAEED7CB20}" destId="{26E3C335-B13D-4494-9019-0D84202B71BE}" srcOrd="1" destOrd="0" presId="urn:microsoft.com/office/officeart/2005/8/layout/orgChart1"/>
    <dgm:cxn modelId="{FFE9119E-DF90-4E9B-86E8-C743F242EAA9}" type="presParOf" srcId="{26E3C335-B13D-4494-9019-0D84202B71BE}" destId="{401509D7-CE76-4DF2-8859-2A766DEE2868}" srcOrd="0" destOrd="0" presId="urn:microsoft.com/office/officeart/2005/8/layout/orgChart1"/>
    <dgm:cxn modelId="{DC945C6F-7B37-47D7-87C7-C55145E772F6}" type="presParOf" srcId="{26E3C335-B13D-4494-9019-0D84202B71BE}" destId="{9C64EF59-45CB-4487-B81B-2084E2A49568}" srcOrd="1" destOrd="0" presId="urn:microsoft.com/office/officeart/2005/8/layout/orgChart1"/>
    <dgm:cxn modelId="{B3F0BC62-9B3C-4F71-9052-2AD6C7151B57}" type="presParOf" srcId="{9C64EF59-45CB-4487-B81B-2084E2A49568}" destId="{7729799B-F086-418F-8BE3-817812B0AB17}" srcOrd="0" destOrd="0" presId="urn:microsoft.com/office/officeart/2005/8/layout/orgChart1"/>
    <dgm:cxn modelId="{A90A61B8-BF3E-4B59-B6C9-4F0EC0EB2C31}" type="presParOf" srcId="{7729799B-F086-418F-8BE3-817812B0AB17}" destId="{40F578B2-A4BD-4830-9968-DB7E267AA16A}" srcOrd="0" destOrd="0" presId="urn:microsoft.com/office/officeart/2005/8/layout/orgChart1"/>
    <dgm:cxn modelId="{EC5F28B7-20A3-4169-AF66-13E2E4A896D3}" type="presParOf" srcId="{7729799B-F086-418F-8BE3-817812B0AB17}" destId="{B065424D-8DB4-4123-AC64-7A7AC9FE195E}" srcOrd="1" destOrd="0" presId="urn:microsoft.com/office/officeart/2005/8/layout/orgChart1"/>
    <dgm:cxn modelId="{6F60CA1C-7B6E-4D36-B04A-5342B3D4CD65}" type="presParOf" srcId="{9C64EF59-45CB-4487-B81B-2084E2A49568}" destId="{82FAC142-AE7D-4E45-8FEC-220F0E984D07}" srcOrd="1" destOrd="0" presId="urn:microsoft.com/office/officeart/2005/8/layout/orgChart1"/>
    <dgm:cxn modelId="{7F02E1EC-DF3E-4019-A8FE-7A73ABB48F0E}" type="presParOf" srcId="{9C64EF59-45CB-4487-B81B-2084E2A49568}" destId="{B794262C-60B7-4D32-A9D3-5DBD409AE4CE}" srcOrd="2" destOrd="0" presId="urn:microsoft.com/office/officeart/2005/8/layout/orgChart1"/>
    <dgm:cxn modelId="{681BFF96-A712-4EDA-A20E-BB8DD4EC1C09}" type="presParOf" srcId="{26E3C335-B13D-4494-9019-0D84202B71BE}" destId="{44E07361-3182-4027-AF21-983D94679BAA}" srcOrd="2" destOrd="0" presId="urn:microsoft.com/office/officeart/2005/8/layout/orgChart1"/>
    <dgm:cxn modelId="{9E74E637-0621-4F20-8240-6C12D7132C4E}" type="presParOf" srcId="{26E3C335-B13D-4494-9019-0D84202B71BE}" destId="{46E94699-1AE0-4D95-BA06-FFD34F2C612C}" srcOrd="3" destOrd="0" presId="urn:microsoft.com/office/officeart/2005/8/layout/orgChart1"/>
    <dgm:cxn modelId="{3C3BD7C7-966F-4654-8368-BB4421E4EF16}" type="presParOf" srcId="{46E94699-1AE0-4D95-BA06-FFD34F2C612C}" destId="{5D90F9C1-957A-4F2A-B053-C1CA7BC8812D}" srcOrd="0" destOrd="0" presId="urn:microsoft.com/office/officeart/2005/8/layout/orgChart1"/>
    <dgm:cxn modelId="{61DC20C4-5D92-405F-825D-6E17E834E33B}" type="presParOf" srcId="{5D90F9C1-957A-4F2A-B053-C1CA7BC8812D}" destId="{8347F7F4-4136-462E-A0C5-D99B35D9ADE8}" srcOrd="0" destOrd="0" presId="urn:microsoft.com/office/officeart/2005/8/layout/orgChart1"/>
    <dgm:cxn modelId="{EBE7110B-9988-4D1C-9DA3-A670B871EA6B}" type="presParOf" srcId="{5D90F9C1-957A-4F2A-B053-C1CA7BC8812D}" destId="{F179DF73-871A-44A1-9C8E-422F1586C70C}" srcOrd="1" destOrd="0" presId="urn:microsoft.com/office/officeart/2005/8/layout/orgChart1"/>
    <dgm:cxn modelId="{DFD359C0-2D2A-4BE8-914C-88C9D8A3EA75}" type="presParOf" srcId="{46E94699-1AE0-4D95-BA06-FFD34F2C612C}" destId="{0C373F53-FD14-42E6-92B8-799ECA31295E}" srcOrd="1" destOrd="0" presId="urn:microsoft.com/office/officeart/2005/8/layout/orgChart1"/>
    <dgm:cxn modelId="{3ADF4EB2-3C8F-4737-B8E6-2BA5335437BF}" type="presParOf" srcId="{46E94699-1AE0-4D95-BA06-FFD34F2C612C}" destId="{87B6665C-8674-4E90-B037-5BBD7E84B7C2}" srcOrd="2" destOrd="0" presId="urn:microsoft.com/office/officeart/2005/8/layout/orgChart1"/>
    <dgm:cxn modelId="{F0F58AA2-608A-4F81-9453-FDA07E93BEB9}" type="presParOf" srcId="{26E3C335-B13D-4494-9019-0D84202B71BE}" destId="{216B8903-3395-408B-A43D-888D3E3E1476}" srcOrd="4" destOrd="0" presId="urn:microsoft.com/office/officeart/2005/8/layout/orgChart1"/>
    <dgm:cxn modelId="{4DCE5CEB-D87D-4374-83EF-3FF1417727E1}" type="presParOf" srcId="{26E3C335-B13D-4494-9019-0D84202B71BE}" destId="{B3F07868-7E71-4F8C-852A-BC02A97B3B29}" srcOrd="5" destOrd="0" presId="urn:microsoft.com/office/officeart/2005/8/layout/orgChart1"/>
    <dgm:cxn modelId="{3B8946C6-0613-477E-A73F-062781ABA8DB}" type="presParOf" srcId="{B3F07868-7E71-4F8C-852A-BC02A97B3B29}" destId="{F1DFDA6F-BF35-4AE1-BAAD-1C4DACFD94C5}" srcOrd="0" destOrd="0" presId="urn:microsoft.com/office/officeart/2005/8/layout/orgChart1"/>
    <dgm:cxn modelId="{E2A17F19-C24E-4659-910A-B902D7079E8F}" type="presParOf" srcId="{F1DFDA6F-BF35-4AE1-BAAD-1C4DACFD94C5}" destId="{F5F17BBE-CEDD-49F4-9C23-73DBFB9EAE38}" srcOrd="0" destOrd="0" presId="urn:microsoft.com/office/officeart/2005/8/layout/orgChart1"/>
    <dgm:cxn modelId="{74295E11-7BDE-4574-BFEE-E64392D98658}" type="presParOf" srcId="{F1DFDA6F-BF35-4AE1-BAAD-1C4DACFD94C5}" destId="{D20B50EB-94BC-400E-B92C-CE8737BF36EA}" srcOrd="1" destOrd="0" presId="urn:microsoft.com/office/officeart/2005/8/layout/orgChart1"/>
    <dgm:cxn modelId="{37D783B6-E868-4B37-9854-ED83DC2F316A}" type="presParOf" srcId="{B3F07868-7E71-4F8C-852A-BC02A97B3B29}" destId="{865946EF-B109-4654-885B-AA12280C8AED}" srcOrd="1" destOrd="0" presId="urn:microsoft.com/office/officeart/2005/8/layout/orgChart1"/>
    <dgm:cxn modelId="{87F1DD22-8907-4AF2-AA3D-87B50F1CEDAC}" type="presParOf" srcId="{B3F07868-7E71-4F8C-852A-BC02A97B3B29}" destId="{60A68B63-10DF-4808-8ACA-D94BCE1F6884}" srcOrd="2" destOrd="0" presId="urn:microsoft.com/office/officeart/2005/8/layout/orgChart1"/>
    <dgm:cxn modelId="{C89B557D-314E-4EA2-A05C-12C90BD0350F}" type="presParOf" srcId="{EF9C38B2-0163-428A-B5DE-10AAEED7CB20}" destId="{FBAE7B03-B0E0-4661-893D-3BADFFFFFF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3DE67F-EEB0-4A70-8E69-71E209A9E9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1878C8C-CFDC-484E-957A-7895B001920D}">
      <dgm:prSet phldrT="[Text]"/>
      <dgm:spPr/>
      <dgm:t>
        <a:bodyPr/>
        <a:lstStyle/>
        <a:p>
          <a:r>
            <a:rPr lang="cs-CZ" dirty="0" smtClean="0">
              <a:solidFill>
                <a:srgbClr val="323232"/>
              </a:solidFill>
            </a:rPr>
            <a:t>harmonizace</a:t>
          </a:r>
          <a:endParaRPr lang="cs-CZ" dirty="0">
            <a:solidFill>
              <a:srgbClr val="323232"/>
            </a:solidFill>
          </a:endParaRPr>
        </a:p>
      </dgm:t>
    </dgm:pt>
    <dgm:pt modelId="{95CDEAAE-9072-4875-BE0F-ED52CE30A3A7}" type="parTrans" cxnId="{0ED847B3-78B4-42B3-9E81-66675B7EDA4E}">
      <dgm:prSet/>
      <dgm:spPr/>
      <dgm:t>
        <a:bodyPr/>
        <a:lstStyle/>
        <a:p>
          <a:endParaRPr lang="cs-CZ"/>
        </a:p>
      </dgm:t>
    </dgm:pt>
    <dgm:pt modelId="{13CBDC39-19A5-4D10-9359-C599895C888A}" type="sibTrans" cxnId="{0ED847B3-78B4-42B3-9E81-66675B7EDA4E}">
      <dgm:prSet/>
      <dgm:spPr/>
      <dgm:t>
        <a:bodyPr/>
        <a:lstStyle/>
        <a:p>
          <a:endParaRPr lang="cs-CZ"/>
        </a:p>
      </dgm:t>
    </dgm:pt>
    <dgm:pt modelId="{F23A4527-DB4C-4472-A2FD-724E9B221C8A}">
      <dgm:prSet phldrT="[Text]"/>
      <dgm:spPr/>
      <dgm:t>
        <a:bodyPr/>
        <a:lstStyle/>
        <a:p>
          <a:r>
            <a:rPr lang="cs-CZ" dirty="0" smtClean="0">
              <a:solidFill>
                <a:srgbClr val="323232"/>
              </a:solidFill>
            </a:rPr>
            <a:t>Členský stát 1</a:t>
          </a:r>
          <a:endParaRPr lang="cs-CZ" dirty="0">
            <a:solidFill>
              <a:srgbClr val="323232"/>
            </a:solidFill>
          </a:endParaRPr>
        </a:p>
      </dgm:t>
    </dgm:pt>
    <dgm:pt modelId="{FEE14FE2-1DEC-4D24-B16F-40A6B10499C2}" type="parTrans" cxnId="{AF0E4272-B7EE-49C0-85D4-DCEE88645633}">
      <dgm:prSet/>
      <dgm:spPr/>
      <dgm:t>
        <a:bodyPr/>
        <a:lstStyle/>
        <a:p>
          <a:endParaRPr lang="cs-CZ"/>
        </a:p>
      </dgm:t>
    </dgm:pt>
    <dgm:pt modelId="{3DD745A5-F5B6-4642-BAD2-83548C573A73}" type="sibTrans" cxnId="{AF0E4272-B7EE-49C0-85D4-DCEE88645633}">
      <dgm:prSet/>
      <dgm:spPr/>
      <dgm:t>
        <a:bodyPr/>
        <a:lstStyle/>
        <a:p>
          <a:endParaRPr lang="cs-CZ"/>
        </a:p>
      </dgm:t>
    </dgm:pt>
    <dgm:pt modelId="{F10FC429-8600-4DA0-88AB-26694FBBCF9C}">
      <dgm:prSet phldrT="[Text]"/>
      <dgm:spPr/>
      <dgm:t>
        <a:bodyPr/>
        <a:lstStyle/>
        <a:p>
          <a:r>
            <a:rPr lang="cs-CZ" dirty="0" smtClean="0">
              <a:solidFill>
                <a:srgbClr val="323232"/>
              </a:solidFill>
            </a:rPr>
            <a:t>Členský stát 2</a:t>
          </a:r>
          <a:endParaRPr lang="cs-CZ" dirty="0">
            <a:solidFill>
              <a:srgbClr val="323232"/>
            </a:solidFill>
          </a:endParaRPr>
        </a:p>
      </dgm:t>
    </dgm:pt>
    <dgm:pt modelId="{6A249390-E6C3-495A-8A9A-9AA3021353F1}" type="parTrans" cxnId="{E33B1D9E-8EF3-4867-AFE5-7C440B9A5636}">
      <dgm:prSet/>
      <dgm:spPr/>
      <dgm:t>
        <a:bodyPr/>
        <a:lstStyle/>
        <a:p>
          <a:endParaRPr lang="cs-CZ"/>
        </a:p>
      </dgm:t>
    </dgm:pt>
    <dgm:pt modelId="{9AF73DA6-06F2-4D7E-995E-597F5F83B59F}" type="sibTrans" cxnId="{E33B1D9E-8EF3-4867-AFE5-7C440B9A5636}">
      <dgm:prSet/>
      <dgm:spPr/>
      <dgm:t>
        <a:bodyPr/>
        <a:lstStyle/>
        <a:p>
          <a:endParaRPr lang="cs-CZ"/>
        </a:p>
      </dgm:t>
    </dgm:pt>
    <dgm:pt modelId="{E656EB05-C285-461D-8C6F-CA1F204ABBA5}">
      <dgm:prSet phldrT="[Text]"/>
      <dgm:spPr/>
      <dgm:t>
        <a:bodyPr/>
        <a:lstStyle/>
        <a:p>
          <a:r>
            <a:rPr lang="cs-CZ" dirty="0" smtClean="0">
              <a:solidFill>
                <a:srgbClr val="323232"/>
              </a:solidFill>
            </a:rPr>
            <a:t>Členský stát 3</a:t>
          </a:r>
          <a:endParaRPr lang="cs-CZ" dirty="0">
            <a:solidFill>
              <a:srgbClr val="323232"/>
            </a:solidFill>
          </a:endParaRPr>
        </a:p>
      </dgm:t>
    </dgm:pt>
    <dgm:pt modelId="{D7345CB7-1C11-4CD3-9FD8-5D736412A40E}" type="parTrans" cxnId="{015DDB00-9757-46D4-AA0C-AC3EDB2C0336}">
      <dgm:prSet/>
      <dgm:spPr/>
      <dgm:t>
        <a:bodyPr/>
        <a:lstStyle/>
        <a:p>
          <a:endParaRPr lang="cs-CZ"/>
        </a:p>
      </dgm:t>
    </dgm:pt>
    <dgm:pt modelId="{1B1AE5E7-7C05-4C00-B54C-4F71EC3519CC}" type="sibTrans" cxnId="{015DDB00-9757-46D4-AA0C-AC3EDB2C0336}">
      <dgm:prSet/>
      <dgm:spPr/>
      <dgm:t>
        <a:bodyPr/>
        <a:lstStyle/>
        <a:p>
          <a:endParaRPr lang="cs-CZ"/>
        </a:p>
      </dgm:t>
    </dgm:pt>
    <dgm:pt modelId="{6F132C0E-C795-4D26-9D73-45327471FC3B}" type="pres">
      <dgm:prSet presAssocID="{373DE67F-EEB0-4A70-8E69-71E209A9E9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87EDB6-1481-4D4E-9A86-E5B96CE9ECE6}" type="pres">
      <dgm:prSet presAssocID="{21878C8C-CFDC-484E-957A-7895B001920D}" presName="hierRoot1" presStyleCnt="0">
        <dgm:presLayoutVars>
          <dgm:hierBranch val="init"/>
        </dgm:presLayoutVars>
      </dgm:prSet>
      <dgm:spPr/>
    </dgm:pt>
    <dgm:pt modelId="{D10C4859-9734-43F2-91BB-3A86F005AC97}" type="pres">
      <dgm:prSet presAssocID="{21878C8C-CFDC-484E-957A-7895B001920D}" presName="rootComposite1" presStyleCnt="0"/>
      <dgm:spPr/>
    </dgm:pt>
    <dgm:pt modelId="{874B1C16-1D98-4844-AF55-F19F8ADF8B88}" type="pres">
      <dgm:prSet presAssocID="{21878C8C-CFDC-484E-957A-7895B001920D}" presName="rootText1" presStyleLbl="node0" presStyleIdx="0" presStyleCnt="1" custScaleX="13356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11419AE-4C46-4056-8B7E-78611A8CE59F}" type="pres">
      <dgm:prSet presAssocID="{21878C8C-CFDC-484E-957A-7895B001920D}" presName="rootConnector1" presStyleLbl="node1" presStyleIdx="0" presStyleCnt="0"/>
      <dgm:spPr/>
    </dgm:pt>
    <dgm:pt modelId="{A1A9829F-CAA0-46A8-A9A1-5A35DD9CD411}" type="pres">
      <dgm:prSet presAssocID="{21878C8C-CFDC-484E-957A-7895B001920D}" presName="hierChild2" presStyleCnt="0"/>
      <dgm:spPr/>
    </dgm:pt>
    <dgm:pt modelId="{041AAA55-2C57-4C53-BA6E-FC9E755A06BC}" type="pres">
      <dgm:prSet presAssocID="{FEE14FE2-1DEC-4D24-B16F-40A6B10499C2}" presName="Name37" presStyleLbl="parChTrans1D2" presStyleIdx="0" presStyleCnt="3"/>
      <dgm:spPr/>
    </dgm:pt>
    <dgm:pt modelId="{4C1FEBF1-37AE-4D3E-B3BC-A4399521BAD8}" type="pres">
      <dgm:prSet presAssocID="{F23A4527-DB4C-4472-A2FD-724E9B221C8A}" presName="hierRoot2" presStyleCnt="0">
        <dgm:presLayoutVars>
          <dgm:hierBranch val="init"/>
        </dgm:presLayoutVars>
      </dgm:prSet>
      <dgm:spPr/>
    </dgm:pt>
    <dgm:pt modelId="{EC2280B0-BA87-4F0F-9A56-91BE1622BFB7}" type="pres">
      <dgm:prSet presAssocID="{F23A4527-DB4C-4472-A2FD-724E9B221C8A}" presName="rootComposite" presStyleCnt="0"/>
      <dgm:spPr/>
    </dgm:pt>
    <dgm:pt modelId="{9B4322AE-C48F-48BA-BF03-AE020DE851C5}" type="pres">
      <dgm:prSet presAssocID="{F23A4527-DB4C-4472-A2FD-724E9B221C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BDBE31-373E-4379-B19C-D0CC05A067AD}" type="pres">
      <dgm:prSet presAssocID="{F23A4527-DB4C-4472-A2FD-724E9B221C8A}" presName="rootConnector" presStyleLbl="node2" presStyleIdx="0" presStyleCnt="3"/>
      <dgm:spPr/>
    </dgm:pt>
    <dgm:pt modelId="{D038F17E-34E2-47C1-83F1-F11D9A1AB7E9}" type="pres">
      <dgm:prSet presAssocID="{F23A4527-DB4C-4472-A2FD-724E9B221C8A}" presName="hierChild4" presStyleCnt="0"/>
      <dgm:spPr/>
    </dgm:pt>
    <dgm:pt modelId="{26D66878-33B4-41F7-AAC8-155DBD48FD20}" type="pres">
      <dgm:prSet presAssocID="{F23A4527-DB4C-4472-A2FD-724E9B221C8A}" presName="hierChild5" presStyleCnt="0"/>
      <dgm:spPr/>
    </dgm:pt>
    <dgm:pt modelId="{521DE8B5-D265-4D6D-935C-468CD07033A6}" type="pres">
      <dgm:prSet presAssocID="{6A249390-E6C3-495A-8A9A-9AA3021353F1}" presName="Name37" presStyleLbl="parChTrans1D2" presStyleIdx="1" presStyleCnt="3"/>
      <dgm:spPr/>
    </dgm:pt>
    <dgm:pt modelId="{3CCC07E8-99C6-4112-96DC-73ABDABA6B7A}" type="pres">
      <dgm:prSet presAssocID="{F10FC429-8600-4DA0-88AB-26694FBBCF9C}" presName="hierRoot2" presStyleCnt="0">
        <dgm:presLayoutVars>
          <dgm:hierBranch val="init"/>
        </dgm:presLayoutVars>
      </dgm:prSet>
      <dgm:spPr/>
    </dgm:pt>
    <dgm:pt modelId="{C67AFD00-02C5-4203-8A0E-988D562040AC}" type="pres">
      <dgm:prSet presAssocID="{F10FC429-8600-4DA0-88AB-26694FBBCF9C}" presName="rootComposite" presStyleCnt="0"/>
      <dgm:spPr/>
    </dgm:pt>
    <dgm:pt modelId="{ED16F76A-CB32-4EE1-8AE6-195F635CBED0}" type="pres">
      <dgm:prSet presAssocID="{F10FC429-8600-4DA0-88AB-26694FBBCF9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98CCFCD-E501-4496-BDE3-E721E1C6FF25}" type="pres">
      <dgm:prSet presAssocID="{F10FC429-8600-4DA0-88AB-26694FBBCF9C}" presName="rootConnector" presStyleLbl="node2" presStyleIdx="1" presStyleCnt="3"/>
      <dgm:spPr/>
    </dgm:pt>
    <dgm:pt modelId="{172C0124-B081-480B-903A-4BF4D5CFC7C9}" type="pres">
      <dgm:prSet presAssocID="{F10FC429-8600-4DA0-88AB-26694FBBCF9C}" presName="hierChild4" presStyleCnt="0"/>
      <dgm:spPr/>
    </dgm:pt>
    <dgm:pt modelId="{B4E8AC8B-7BCE-4C3C-BAE9-1A36D44FB8EB}" type="pres">
      <dgm:prSet presAssocID="{F10FC429-8600-4DA0-88AB-26694FBBCF9C}" presName="hierChild5" presStyleCnt="0"/>
      <dgm:spPr/>
    </dgm:pt>
    <dgm:pt modelId="{F98A438F-4FDB-4F48-B31A-74E124268DB6}" type="pres">
      <dgm:prSet presAssocID="{D7345CB7-1C11-4CD3-9FD8-5D736412A40E}" presName="Name37" presStyleLbl="parChTrans1D2" presStyleIdx="2" presStyleCnt="3"/>
      <dgm:spPr/>
    </dgm:pt>
    <dgm:pt modelId="{86A7A6C7-F18D-4BF3-B26D-46F935D7702F}" type="pres">
      <dgm:prSet presAssocID="{E656EB05-C285-461D-8C6F-CA1F204ABBA5}" presName="hierRoot2" presStyleCnt="0">
        <dgm:presLayoutVars>
          <dgm:hierBranch val="init"/>
        </dgm:presLayoutVars>
      </dgm:prSet>
      <dgm:spPr/>
    </dgm:pt>
    <dgm:pt modelId="{73DE1147-B52D-4E8F-B301-644C45966B3B}" type="pres">
      <dgm:prSet presAssocID="{E656EB05-C285-461D-8C6F-CA1F204ABBA5}" presName="rootComposite" presStyleCnt="0"/>
      <dgm:spPr/>
    </dgm:pt>
    <dgm:pt modelId="{A84E6F56-BE06-4880-9343-8AB2FE9AF2E1}" type="pres">
      <dgm:prSet presAssocID="{E656EB05-C285-461D-8C6F-CA1F204ABBA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763FB0-F695-47B9-A184-C3BA7F236D3B}" type="pres">
      <dgm:prSet presAssocID="{E656EB05-C285-461D-8C6F-CA1F204ABBA5}" presName="rootConnector" presStyleLbl="node2" presStyleIdx="2" presStyleCnt="3"/>
      <dgm:spPr/>
    </dgm:pt>
    <dgm:pt modelId="{4063F317-6035-491B-A929-13B9ED01E030}" type="pres">
      <dgm:prSet presAssocID="{E656EB05-C285-461D-8C6F-CA1F204ABBA5}" presName="hierChild4" presStyleCnt="0"/>
      <dgm:spPr/>
    </dgm:pt>
    <dgm:pt modelId="{A90CACC5-D5DB-46FD-8832-63F24C250AB3}" type="pres">
      <dgm:prSet presAssocID="{E656EB05-C285-461D-8C6F-CA1F204ABBA5}" presName="hierChild5" presStyleCnt="0"/>
      <dgm:spPr/>
    </dgm:pt>
    <dgm:pt modelId="{DE3ABEC4-583D-44AC-A5D4-9BC0E57939CF}" type="pres">
      <dgm:prSet presAssocID="{21878C8C-CFDC-484E-957A-7895B001920D}" presName="hierChild3" presStyleCnt="0"/>
      <dgm:spPr/>
    </dgm:pt>
  </dgm:ptLst>
  <dgm:cxnLst>
    <dgm:cxn modelId="{07CBC7A0-4074-4698-BBE7-F900C56761D4}" type="presOf" srcId="{F23A4527-DB4C-4472-A2FD-724E9B221C8A}" destId="{54BDBE31-373E-4379-B19C-D0CC05A067AD}" srcOrd="1" destOrd="0" presId="urn:microsoft.com/office/officeart/2005/8/layout/orgChart1"/>
    <dgm:cxn modelId="{0ED847B3-78B4-42B3-9E81-66675B7EDA4E}" srcId="{373DE67F-EEB0-4A70-8E69-71E209A9E947}" destId="{21878C8C-CFDC-484E-957A-7895B001920D}" srcOrd="0" destOrd="0" parTransId="{95CDEAAE-9072-4875-BE0F-ED52CE30A3A7}" sibTransId="{13CBDC39-19A5-4D10-9359-C599895C888A}"/>
    <dgm:cxn modelId="{01D85BD7-EB1C-40D4-A033-19206A879FAC}" type="presOf" srcId="{21878C8C-CFDC-484E-957A-7895B001920D}" destId="{711419AE-4C46-4056-8B7E-78611A8CE59F}" srcOrd="1" destOrd="0" presId="urn:microsoft.com/office/officeart/2005/8/layout/orgChart1"/>
    <dgm:cxn modelId="{E508F67A-2665-47D6-86E0-4E00BC353319}" type="presOf" srcId="{6A249390-E6C3-495A-8A9A-9AA3021353F1}" destId="{521DE8B5-D265-4D6D-935C-468CD07033A6}" srcOrd="0" destOrd="0" presId="urn:microsoft.com/office/officeart/2005/8/layout/orgChart1"/>
    <dgm:cxn modelId="{AF0E4272-B7EE-49C0-85D4-DCEE88645633}" srcId="{21878C8C-CFDC-484E-957A-7895B001920D}" destId="{F23A4527-DB4C-4472-A2FD-724E9B221C8A}" srcOrd="0" destOrd="0" parTransId="{FEE14FE2-1DEC-4D24-B16F-40A6B10499C2}" sibTransId="{3DD745A5-F5B6-4642-BAD2-83548C573A73}"/>
    <dgm:cxn modelId="{015DDB00-9757-46D4-AA0C-AC3EDB2C0336}" srcId="{21878C8C-CFDC-484E-957A-7895B001920D}" destId="{E656EB05-C285-461D-8C6F-CA1F204ABBA5}" srcOrd="2" destOrd="0" parTransId="{D7345CB7-1C11-4CD3-9FD8-5D736412A40E}" sibTransId="{1B1AE5E7-7C05-4C00-B54C-4F71EC3519CC}"/>
    <dgm:cxn modelId="{D476017B-1D48-4D4F-948A-785C26575885}" type="presOf" srcId="{E656EB05-C285-461D-8C6F-CA1F204ABBA5}" destId="{A84E6F56-BE06-4880-9343-8AB2FE9AF2E1}" srcOrd="0" destOrd="0" presId="urn:microsoft.com/office/officeart/2005/8/layout/orgChart1"/>
    <dgm:cxn modelId="{F5D85C2F-2B08-405A-B5BE-3D25F89CEF20}" type="presOf" srcId="{373DE67F-EEB0-4A70-8E69-71E209A9E947}" destId="{6F132C0E-C795-4D26-9D73-45327471FC3B}" srcOrd="0" destOrd="0" presId="urn:microsoft.com/office/officeart/2005/8/layout/orgChart1"/>
    <dgm:cxn modelId="{9AC2D386-C899-4C44-A4B6-FB61D09FCE82}" type="presOf" srcId="{F10FC429-8600-4DA0-88AB-26694FBBCF9C}" destId="{A98CCFCD-E501-4496-BDE3-E721E1C6FF25}" srcOrd="1" destOrd="0" presId="urn:microsoft.com/office/officeart/2005/8/layout/orgChart1"/>
    <dgm:cxn modelId="{E393061D-2322-41C1-93B3-A25CC7430519}" type="presOf" srcId="{FEE14FE2-1DEC-4D24-B16F-40A6B10499C2}" destId="{041AAA55-2C57-4C53-BA6E-FC9E755A06BC}" srcOrd="0" destOrd="0" presId="urn:microsoft.com/office/officeart/2005/8/layout/orgChart1"/>
    <dgm:cxn modelId="{C9BF790B-5D8A-4A13-800B-9B769E98379F}" type="presOf" srcId="{F10FC429-8600-4DA0-88AB-26694FBBCF9C}" destId="{ED16F76A-CB32-4EE1-8AE6-195F635CBED0}" srcOrd="0" destOrd="0" presId="urn:microsoft.com/office/officeart/2005/8/layout/orgChart1"/>
    <dgm:cxn modelId="{E33B1D9E-8EF3-4867-AFE5-7C440B9A5636}" srcId="{21878C8C-CFDC-484E-957A-7895B001920D}" destId="{F10FC429-8600-4DA0-88AB-26694FBBCF9C}" srcOrd="1" destOrd="0" parTransId="{6A249390-E6C3-495A-8A9A-9AA3021353F1}" sibTransId="{9AF73DA6-06F2-4D7E-995E-597F5F83B59F}"/>
    <dgm:cxn modelId="{8E440086-CEDE-478E-9B10-5981572C1ABD}" type="presOf" srcId="{21878C8C-CFDC-484E-957A-7895B001920D}" destId="{874B1C16-1D98-4844-AF55-F19F8ADF8B88}" srcOrd="0" destOrd="0" presId="urn:microsoft.com/office/officeart/2005/8/layout/orgChart1"/>
    <dgm:cxn modelId="{1544A776-9814-4C4B-A368-BEBF43E47D82}" type="presOf" srcId="{E656EB05-C285-461D-8C6F-CA1F204ABBA5}" destId="{AE763FB0-F695-47B9-A184-C3BA7F236D3B}" srcOrd="1" destOrd="0" presId="urn:microsoft.com/office/officeart/2005/8/layout/orgChart1"/>
    <dgm:cxn modelId="{F6B3F734-1E86-42CB-A007-6C81F0401D2E}" type="presOf" srcId="{F23A4527-DB4C-4472-A2FD-724E9B221C8A}" destId="{9B4322AE-C48F-48BA-BF03-AE020DE851C5}" srcOrd="0" destOrd="0" presId="urn:microsoft.com/office/officeart/2005/8/layout/orgChart1"/>
    <dgm:cxn modelId="{554884AE-E69A-463F-BFDD-C8310834230B}" type="presOf" srcId="{D7345CB7-1C11-4CD3-9FD8-5D736412A40E}" destId="{F98A438F-4FDB-4F48-B31A-74E124268DB6}" srcOrd="0" destOrd="0" presId="urn:microsoft.com/office/officeart/2005/8/layout/orgChart1"/>
    <dgm:cxn modelId="{664334C4-131E-48D2-970C-632978CE4F2E}" type="presParOf" srcId="{6F132C0E-C795-4D26-9D73-45327471FC3B}" destId="{F987EDB6-1481-4D4E-9A86-E5B96CE9ECE6}" srcOrd="0" destOrd="0" presId="urn:microsoft.com/office/officeart/2005/8/layout/orgChart1"/>
    <dgm:cxn modelId="{D703D784-06B3-47D8-B78C-ACDC8C9D58F1}" type="presParOf" srcId="{F987EDB6-1481-4D4E-9A86-E5B96CE9ECE6}" destId="{D10C4859-9734-43F2-91BB-3A86F005AC97}" srcOrd="0" destOrd="0" presId="urn:microsoft.com/office/officeart/2005/8/layout/orgChart1"/>
    <dgm:cxn modelId="{89602CC9-2271-4DD8-82FF-C934F50F826F}" type="presParOf" srcId="{D10C4859-9734-43F2-91BB-3A86F005AC97}" destId="{874B1C16-1D98-4844-AF55-F19F8ADF8B88}" srcOrd="0" destOrd="0" presId="urn:microsoft.com/office/officeart/2005/8/layout/orgChart1"/>
    <dgm:cxn modelId="{04B0132A-CB3F-4456-94DE-C57AA604797B}" type="presParOf" srcId="{D10C4859-9734-43F2-91BB-3A86F005AC97}" destId="{711419AE-4C46-4056-8B7E-78611A8CE59F}" srcOrd="1" destOrd="0" presId="urn:microsoft.com/office/officeart/2005/8/layout/orgChart1"/>
    <dgm:cxn modelId="{E76EDCD3-149D-48AE-8D31-B566AE894976}" type="presParOf" srcId="{F987EDB6-1481-4D4E-9A86-E5B96CE9ECE6}" destId="{A1A9829F-CAA0-46A8-A9A1-5A35DD9CD411}" srcOrd="1" destOrd="0" presId="urn:microsoft.com/office/officeart/2005/8/layout/orgChart1"/>
    <dgm:cxn modelId="{420A1556-4FE0-4B5E-8C2F-8160C9D2C57B}" type="presParOf" srcId="{A1A9829F-CAA0-46A8-A9A1-5A35DD9CD411}" destId="{041AAA55-2C57-4C53-BA6E-FC9E755A06BC}" srcOrd="0" destOrd="0" presId="urn:microsoft.com/office/officeart/2005/8/layout/orgChart1"/>
    <dgm:cxn modelId="{A3081388-F9B4-47B1-8B8A-3DA1B3E157D7}" type="presParOf" srcId="{A1A9829F-CAA0-46A8-A9A1-5A35DD9CD411}" destId="{4C1FEBF1-37AE-4D3E-B3BC-A4399521BAD8}" srcOrd="1" destOrd="0" presId="urn:microsoft.com/office/officeart/2005/8/layout/orgChart1"/>
    <dgm:cxn modelId="{C54F7CB6-D7D3-4ED8-BD9D-1F07CC9ECDC9}" type="presParOf" srcId="{4C1FEBF1-37AE-4D3E-B3BC-A4399521BAD8}" destId="{EC2280B0-BA87-4F0F-9A56-91BE1622BFB7}" srcOrd="0" destOrd="0" presId="urn:microsoft.com/office/officeart/2005/8/layout/orgChart1"/>
    <dgm:cxn modelId="{C734BAB2-F794-4550-AD6B-EBA0D8775ABA}" type="presParOf" srcId="{EC2280B0-BA87-4F0F-9A56-91BE1622BFB7}" destId="{9B4322AE-C48F-48BA-BF03-AE020DE851C5}" srcOrd="0" destOrd="0" presId="urn:microsoft.com/office/officeart/2005/8/layout/orgChart1"/>
    <dgm:cxn modelId="{28D0DBD7-76B5-476C-8711-B737667E05A4}" type="presParOf" srcId="{EC2280B0-BA87-4F0F-9A56-91BE1622BFB7}" destId="{54BDBE31-373E-4379-B19C-D0CC05A067AD}" srcOrd="1" destOrd="0" presId="urn:microsoft.com/office/officeart/2005/8/layout/orgChart1"/>
    <dgm:cxn modelId="{32405B46-D008-4A92-8E37-69EA59623FB2}" type="presParOf" srcId="{4C1FEBF1-37AE-4D3E-B3BC-A4399521BAD8}" destId="{D038F17E-34E2-47C1-83F1-F11D9A1AB7E9}" srcOrd="1" destOrd="0" presId="urn:microsoft.com/office/officeart/2005/8/layout/orgChart1"/>
    <dgm:cxn modelId="{77F23559-AE6F-4400-AD39-A6A745729C7A}" type="presParOf" srcId="{4C1FEBF1-37AE-4D3E-B3BC-A4399521BAD8}" destId="{26D66878-33B4-41F7-AAC8-155DBD48FD20}" srcOrd="2" destOrd="0" presId="urn:microsoft.com/office/officeart/2005/8/layout/orgChart1"/>
    <dgm:cxn modelId="{B5E15FA4-8FE5-4804-8D78-B0020BE5CDF1}" type="presParOf" srcId="{A1A9829F-CAA0-46A8-A9A1-5A35DD9CD411}" destId="{521DE8B5-D265-4D6D-935C-468CD07033A6}" srcOrd="2" destOrd="0" presId="urn:microsoft.com/office/officeart/2005/8/layout/orgChart1"/>
    <dgm:cxn modelId="{8649C9E9-5A5D-4A63-AC7D-079011C32C09}" type="presParOf" srcId="{A1A9829F-CAA0-46A8-A9A1-5A35DD9CD411}" destId="{3CCC07E8-99C6-4112-96DC-73ABDABA6B7A}" srcOrd="3" destOrd="0" presId="urn:microsoft.com/office/officeart/2005/8/layout/orgChart1"/>
    <dgm:cxn modelId="{7E9A2F4F-F151-4F2B-B7B4-4DF58F714399}" type="presParOf" srcId="{3CCC07E8-99C6-4112-96DC-73ABDABA6B7A}" destId="{C67AFD00-02C5-4203-8A0E-988D562040AC}" srcOrd="0" destOrd="0" presId="urn:microsoft.com/office/officeart/2005/8/layout/orgChart1"/>
    <dgm:cxn modelId="{1AC5EC7A-1D06-45E6-8FEC-F151F203D0E4}" type="presParOf" srcId="{C67AFD00-02C5-4203-8A0E-988D562040AC}" destId="{ED16F76A-CB32-4EE1-8AE6-195F635CBED0}" srcOrd="0" destOrd="0" presId="urn:microsoft.com/office/officeart/2005/8/layout/orgChart1"/>
    <dgm:cxn modelId="{2334B228-EE64-4287-9CFA-21189765AFDF}" type="presParOf" srcId="{C67AFD00-02C5-4203-8A0E-988D562040AC}" destId="{A98CCFCD-E501-4496-BDE3-E721E1C6FF25}" srcOrd="1" destOrd="0" presId="urn:microsoft.com/office/officeart/2005/8/layout/orgChart1"/>
    <dgm:cxn modelId="{48774D70-4FC3-4DEF-A90E-203B255FF624}" type="presParOf" srcId="{3CCC07E8-99C6-4112-96DC-73ABDABA6B7A}" destId="{172C0124-B081-480B-903A-4BF4D5CFC7C9}" srcOrd="1" destOrd="0" presId="urn:microsoft.com/office/officeart/2005/8/layout/orgChart1"/>
    <dgm:cxn modelId="{0D2299AE-72D9-4773-BC99-344FEFAC6E50}" type="presParOf" srcId="{3CCC07E8-99C6-4112-96DC-73ABDABA6B7A}" destId="{B4E8AC8B-7BCE-4C3C-BAE9-1A36D44FB8EB}" srcOrd="2" destOrd="0" presId="urn:microsoft.com/office/officeart/2005/8/layout/orgChart1"/>
    <dgm:cxn modelId="{15010062-2E37-42CA-A9C3-03594E8469D4}" type="presParOf" srcId="{A1A9829F-CAA0-46A8-A9A1-5A35DD9CD411}" destId="{F98A438F-4FDB-4F48-B31A-74E124268DB6}" srcOrd="4" destOrd="0" presId="urn:microsoft.com/office/officeart/2005/8/layout/orgChart1"/>
    <dgm:cxn modelId="{32A2F218-4D86-4386-BD70-5A786AA45D07}" type="presParOf" srcId="{A1A9829F-CAA0-46A8-A9A1-5A35DD9CD411}" destId="{86A7A6C7-F18D-4BF3-B26D-46F935D7702F}" srcOrd="5" destOrd="0" presId="urn:microsoft.com/office/officeart/2005/8/layout/orgChart1"/>
    <dgm:cxn modelId="{F78950BC-1AB5-4EB7-97B1-CA70085AE4A9}" type="presParOf" srcId="{86A7A6C7-F18D-4BF3-B26D-46F935D7702F}" destId="{73DE1147-B52D-4E8F-B301-644C45966B3B}" srcOrd="0" destOrd="0" presId="urn:microsoft.com/office/officeart/2005/8/layout/orgChart1"/>
    <dgm:cxn modelId="{56D5394E-F651-4C0B-908B-984246B77030}" type="presParOf" srcId="{73DE1147-B52D-4E8F-B301-644C45966B3B}" destId="{A84E6F56-BE06-4880-9343-8AB2FE9AF2E1}" srcOrd="0" destOrd="0" presId="urn:microsoft.com/office/officeart/2005/8/layout/orgChart1"/>
    <dgm:cxn modelId="{989DC8C9-2D12-47B1-9252-38F2BEF4104A}" type="presParOf" srcId="{73DE1147-B52D-4E8F-B301-644C45966B3B}" destId="{AE763FB0-F695-47B9-A184-C3BA7F236D3B}" srcOrd="1" destOrd="0" presId="urn:microsoft.com/office/officeart/2005/8/layout/orgChart1"/>
    <dgm:cxn modelId="{A979ECBA-2759-476E-9709-22DC1FF57706}" type="presParOf" srcId="{86A7A6C7-F18D-4BF3-B26D-46F935D7702F}" destId="{4063F317-6035-491B-A929-13B9ED01E030}" srcOrd="1" destOrd="0" presId="urn:microsoft.com/office/officeart/2005/8/layout/orgChart1"/>
    <dgm:cxn modelId="{CB2DA3B2-59FA-4BE0-9D5C-31BDB2A14B68}" type="presParOf" srcId="{86A7A6C7-F18D-4BF3-B26D-46F935D7702F}" destId="{A90CACC5-D5DB-46FD-8832-63F24C250AB3}" srcOrd="2" destOrd="0" presId="urn:microsoft.com/office/officeart/2005/8/layout/orgChart1"/>
    <dgm:cxn modelId="{F4A1C4C7-0C39-43EA-B6FF-B885DAF1D87E}" type="presParOf" srcId="{F987EDB6-1481-4D4E-9A86-E5B96CE9ECE6}" destId="{DE3ABEC4-583D-44AC-A5D4-9BC0E57939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B8903-3395-408B-A43D-888D3E3E1476}">
      <dsp:nvSpPr>
        <dsp:cNvPr id="0" name=""/>
        <dsp:cNvSpPr/>
      </dsp:nvSpPr>
      <dsp:spPr>
        <a:xfrm>
          <a:off x="1954676" y="505811"/>
          <a:ext cx="1249608" cy="212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56"/>
              </a:lnTo>
              <a:lnTo>
                <a:pt x="1249608" y="106256"/>
              </a:lnTo>
              <a:lnTo>
                <a:pt x="1249608" y="2124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07361-3182-4027-AF21-983D94679BAA}">
      <dsp:nvSpPr>
        <dsp:cNvPr id="0" name=""/>
        <dsp:cNvSpPr/>
      </dsp:nvSpPr>
      <dsp:spPr>
        <a:xfrm>
          <a:off x="1908956" y="505811"/>
          <a:ext cx="91440" cy="212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256"/>
              </a:lnTo>
              <a:lnTo>
                <a:pt x="71263" y="106256"/>
              </a:lnTo>
              <a:lnTo>
                <a:pt x="71263" y="2124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509D7-CE76-4DF2-8859-2A766DEE2868}">
      <dsp:nvSpPr>
        <dsp:cNvPr id="0" name=""/>
        <dsp:cNvSpPr/>
      </dsp:nvSpPr>
      <dsp:spPr>
        <a:xfrm>
          <a:off x="756155" y="505811"/>
          <a:ext cx="1198521" cy="212476"/>
        </a:xfrm>
        <a:custGeom>
          <a:avLst/>
          <a:gdLst/>
          <a:ahLst/>
          <a:cxnLst/>
          <a:rect l="0" t="0" r="0" b="0"/>
          <a:pathLst>
            <a:path>
              <a:moveTo>
                <a:pt x="1198521" y="0"/>
              </a:moveTo>
              <a:lnTo>
                <a:pt x="1198521" y="106256"/>
              </a:lnTo>
              <a:lnTo>
                <a:pt x="0" y="106256"/>
              </a:lnTo>
              <a:lnTo>
                <a:pt x="0" y="21247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904F6-0CA6-4144-B22B-4F2C2EA5167F}">
      <dsp:nvSpPr>
        <dsp:cNvPr id="0" name=""/>
        <dsp:cNvSpPr/>
      </dsp:nvSpPr>
      <dsp:spPr>
        <a:xfrm>
          <a:off x="1317065" y="0"/>
          <a:ext cx="1275222" cy="505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>
              <a:solidFill>
                <a:srgbClr val="323232"/>
              </a:solidFill>
            </a:rPr>
            <a:t>koordinace</a:t>
          </a:r>
          <a:endParaRPr lang="cs-CZ" sz="1700" kern="1200" dirty="0">
            <a:solidFill>
              <a:srgbClr val="323232"/>
            </a:solidFill>
          </a:endParaRPr>
        </a:p>
      </dsp:txBody>
      <dsp:txXfrm>
        <a:off x="1317065" y="0"/>
        <a:ext cx="1275222" cy="505811"/>
      </dsp:txXfrm>
    </dsp:sp>
    <dsp:sp modelId="{40F578B2-A4BD-4830-9968-DB7E267AA16A}">
      <dsp:nvSpPr>
        <dsp:cNvPr id="0" name=""/>
        <dsp:cNvSpPr/>
      </dsp:nvSpPr>
      <dsp:spPr>
        <a:xfrm>
          <a:off x="250343" y="718288"/>
          <a:ext cx="1011623" cy="505811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Členský stát 1</a:t>
          </a:r>
          <a:endParaRPr lang="cs-CZ" sz="1700" kern="1200" dirty="0"/>
        </a:p>
      </dsp:txBody>
      <dsp:txXfrm>
        <a:off x="250343" y="718288"/>
        <a:ext cx="1011623" cy="505811"/>
      </dsp:txXfrm>
    </dsp:sp>
    <dsp:sp modelId="{8347F7F4-4136-462E-A0C5-D99B35D9ADE8}">
      <dsp:nvSpPr>
        <dsp:cNvPr id="0" name=""/>
        <dsp:cNvSpPr/>
      </dsp:nvSpPr>
      <dsp:spPr>
        <a:xfrm>
          <a:off x="1474408" y="718288"/>
          <a:ext cx="1011623" cy="505811"/>
        </a:xfrm>
        <a:prstGeom prst="rect">
          <a:avLst/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Členský stát 2</a:t>
          </a:r>
          <a:endParaRPr lang="cs-CZ" sz="1700" kern="1200" dirty="0"/>
        </a:p>
      </dsp:txBody>
      <dsp:txXfrm>
        <a:off x="1474408" y="718288"/>
        <a:ext cx="1011623" cy="505811"/>
      </dsp:txXfrm>
    </dsp:sp>
    <dsp:sp modelId="{F5F17BBE-CEDD-49F4-9C23-73DBFB9EAE38}">
      <dsp:nvSpPr>
        <dsp:cNvPr id="0" name=""/>
        <dsp:cNvSpPr/>
      </dsp:nvSpPr>
      <dsp:spPr>
        <a:xfrm>
          <a:off x="2698472" y="718288"/>
          <a:ext cx="1011623" cy="505811"/>
        </a:xfrm>
        <a:prstGeom prst="rect">
          <a:avLst/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Členský stát3</a:t>
          </a:r>
          <a:endParaRPr lang="cs-CZ" sz="1700" kern="1200" dirty="0"/>
        </a:p>
      </dsp:txBody>
      <dsp:txXfrm>
        <a:off x="2698472" y="718288"/>
        <a:ext cx="1011623" cy="505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A438F-4FDB-4F48-B31A-74E124268DB6}">
      <dsp:nvSpPr>
        <dsp:cNvPr id="0" name=""/>
        <dsp:cNvSpPr/>
      </dsp:nvSpPr>
      <dsp:spPr>
        <a:xfrm>
          <a:off x="1836204" y="512399"/>
          <a:ext cx="1239460" cy="21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556"/>
              </a:lnTo>
              <a:lnTo>
                <a:pt x="1239460" y="107556"/>
              </a:lnTo>
              <a:lnTo>
                <a:pt x="1239460" y="2151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DE8B5-D265-4D6D-935C-468CD07033A6}">
      <dsp:nvSpPr>
        <dsp:cNvPr id="0" name=""/>
        <dsp:cNvSpPr/>
      </dsp:nvSpPr>
      <dsp:spPr>
        <a:xfrm>
          <a:off x="1790484" y="512399"/>
          <a:ext cx="91440" cy="215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AAA55-2C57-4C53-BA6E-FC9E755A06BC}">
      <dsp:nvSpPr>
        <dsp:cNvPr id="0" name=""/>
        <dsp:cNvSpPr/>
      </dsp:nvSpPr>
      <dsp:spPr>
        <a:xfrm>
          <a:off x="596743" y="512399"/>
          <a:ext cx="1239460" cy="215112"/>
        </a:xfrm>
        <a:custGeom>
          <a:avLst/>
          <a:gdLst/>
          <a:ahLst/>
          <a:cxnLst/>
          <a:rect l="0" t="0" r="0" b="0"/>
          <a:pathLst>
            <a:path>
              <a:moveTo>
                <a:pt x="1239460" y="0"/>
              </a:moveTo>
              <a:lnTo>
                <a:pt x="1239460" y="107556"/>
              </a:lnTo>
              <a:lnTo>
                <a:pt x="0" y="107556"/>
              </a:lnTo>
              <a:lnTo>
                <a:pt x="0" y="2151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B1C16-1D98-4844-AF55-F19F8ADF8B88}">
      <dsp:nvSpPr>
        <dsp:cNvPr id="0" name=""/>
        <dsp:cNvSpPr/>
      </dsp:nvSpPr>
      <dsp:spPr>
        <a:xfrm>
          <a:off x="1152129" y="225"/>
          <a:ext cx="1368148" cy="512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323232"/>
              </a:solidFill>
            </a:rPr>
            <a:t>harmonizace</a:t>
          </a:r>
          <a:endParaRPr lang="cs-CZ" sz="1600" kern="1200" dirty="0">
            <a:solidFill>
              <a:srgbClr val="323232"/>
            </a:solidFill>
          </a:endParaRPr>
        </a:p>
      </dsp:txBody>
      <dsp:txXfrm>
        <a:off x="1152129" y="225"/>
        <a:ext cx="1368148" cy="512173"/>
      </dsp:txXfrm>
    </dsp:sp>
    <dsp:sp modelId="{9B4322AE-C48F-48BA-BF03-AE020DE851C5}">
      <dsp:nvSpPr>
        <dsp:cNvPr id="0" name=""/>
        <dsp:cNvSpPr/>
      </dsp:nvSpPr>
      <dsp:spPr>
        <a:xfrm>
          <a:off x="84570" y="727512"/>
          <a:ext cx="1024347" cy="512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323232"/>
              </a:solidFill>
            </a:rPr>
            <a:t>Členský stát 1</a:t>
          </a:r>
          <a:endParaRPr lang="cs-CZ" sz="1600" kern="1200" dirty="0">
            <a:solidFill>
              <a:srgbClr val="323232"/>
            </a:solidFill>
          </a:endParaRPr>
        </a:p>
      </dsp:txBody>
      <dsp:txXfrm>
        <a:off x="84570" y="727512"/>
        <a:ext cx="1024347" cy="512173"/>
      </dsp:txXfrm>
    </dsp:sp>
    <dsp:sp modelId="{ED16F76A-CB32-4EE1-8AE6-195F635CBED0}">
      <dsp:nvSpPr>
        <dsp:cNvPr id="0" name=""/>
        <dsp:cNvSpPr/>
      </dsp:nvSpPr>
      <dsp:spPr>
        <a:xfrm>
          <a:off x="1324030" y="727512"/>
          <a:ext cx="1024347" cy="512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323232"/>
              </a:solidFill>
            </a:rPr>
            <a:t>Členský stát 2</a:t>
          </a:r>
          <a:endParaRPr lang="cs-CZ" sz="1600" kern="1200" dirty="0">
            <a:solidFill>
              <a:srgbClr val="323232"/>
            </a:solidFill>
          </a:endParaRPr>
        </a:p>
      </dsp:txBody>
      <dsp:txXfrm>
        <a:off x="1324030" y="727512"/>
        <a:ext cx="1024347" cy="512173"/>
      </dsp:txXfrm>
    </dsp:sp>
    <dsp:sp modelId="{A84E6F56-BE06-4880-9343-8AB2FE9AF2E1}">
      <dsp:nvSpPr>
        <dsp:cNvPr id="0" name=""/>
        <dsp:cNvSpPr/>
      </dsp:nvSpPr>
      <dsp:spPr>
        <a:xfrm>
          <a:off x="2563490" y="727512"/>
          <a:ext cx="1024347" cy="512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rgbClr val="323232"/>
              </a:solidFill>
            </a:rPr>
            <a:t>Členský stát 3</a:t>
          </a:r>
          <a:endParaRPr lang="cs-CZ" sz="1600" kern="1200" dirty="0">
            <a:solidFill>
              <a:srgbClr val="323232"/>
            </a:solidFill>
          </a:endParaRPr>
        </a:p>
      </dsp:txBody>
      <dsp:txXfrm>
        <a:off x="2563490" y="727512"/>
        <a:ext cx="1024347" cy="51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AA4A-C653-4799-88EC-EF2425691970}" type="datetimeFigureOut">
              <a:rPr lang="cs-CZ" smtClean="0"/>
              <a:t>18.11.2013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841E2-CA19-4409-8963-046CFCFD8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88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A6A8C3-6B16-491C-8BC7-2C81E3E83881}" type="datetimeFigureOut">
              <a:rPr lang="cs-CZ" smtClean="0"/>
              <a:pPr/>
              <a:t>18.11.2013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D862EE-3EDB-4782-9219-B933B9C1714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z/url?sa=i&amp;rct=j&amp;q=&amp;esrc=s&amp;frm=1&amp;source=images&amp;cd=&amp;cad=rja&amp;docid=aX7kJuyXvJzcUM&amp;tbnid=3igExs3147f1rM:&amp;ved=0CAUQjRw&amp;url=http%3A%2F%2Fwww.do-ucha.cz%2Fviewtopic.php%3Ff%3D40%26t%3D939&amp;ei=2tyJUp7MI-e_0QWvqICQAQ&amp;psig=AFQjCNFKF3N-mF98KINIaRPyf63OUqpXzw&amp;ust=138485303822505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09442" y="2643183"/>
            <a:ext cx="7117180" cy="164307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408080"/>
                </a:solidFill>
              </a:rPr>
              <a:t>Dopad práva EU na sociální zabezpečení migrujících osob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r>
              <a:rPr lang="cs-CZ" b="1" dirty="0" smtClean="0">
                <a:solidFill>
                  <a:schemeClr val="tx1"/>
                </a:solidFill>
              </a:rPr>
              <a:t>Mgr. Jitka Černá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408080"/>
                </a:solidFill>
              </a:rPr>
              <a:t>Nařízení 1231/2010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zahrnuje do osobní působnosti koordinace sociálního zabezpečení dle nařízení 883/2004 </a:t>
            </a:r>
            <a:r>
              <a:rPr lang="cs-CZ" b="1" dirty="0" smtClean="0">
                <a:solidFill>
                  <a:schemeClr val="tx1"/>
                </a:solidFill>
              </a:rPr>
              <a:t>státní příslušníky </a:t>
            </a:r>
            <a:r>
              <a:rPr lang="cs-CZ" b="1" dirty="0">
                <a:solidFill>
                  <a:schemeClr val="tx1"/>
                </a:solidFill>
              </a:rPr>
              <a:t>třetích zemí</a:t>
            </a:r>
            <a:r>
              <a:rPr lang="cs-CZ" dirty="0"/>
              <a:t>, </a:t>
            </a:r>
            <a:r>
              <a:rPr lang="cs-CZ" dirty="0" smtClean="0"/>
              <a:t>jejich </a:t>
            </a:r>
            <a:r>
              <a:rPr lang="cs-CZ" b="1" dirty="0">
                <a:solidFill>
                  <a:schemeClr val="tx1"/>
                </a:solidFill>
              </a:rPr>
              <a:t>rodinné příslušníky </a:t>
            </a:r>
            <a:r>
              <a:rPr lang="cs-CZ" dirty="0">
                <a:solidFill>
                  <a:srgbClr val="3A3A3A"/>
                </a:solidFill>
              </a:rPr>
              <a:t>a</a:t>
            </a:r>
            <a:r>
              <a:rPr lang="cs-CZ" b="1" dirty="0">
                <a:solidFill>
                  <a:schemeClr val="tx1"/>
                </a:solidFill>
              </a:rPr>
              <a:t> pozůstalé</a:t>
            </a:r>
            <a:r>
              <a:rPr lang="cs-CZ" dirty="0"/>
              <a:t> po nich, </a:t>
            </a:r>
            <a:r>
              <a:rPr lang="cs-CZ" dirty="0" smtClean="0"/>
              <a:t>pokud </a:t>
            </a:r>
            <a:r>
              <a:rPr lang="cs-CZ" b="1" dirty="0">
                <a:solidFill>
                  <a:schemeClr val="tx1"/>
                </a:solidFill>
              </a:rPr>
              <a:t>oprávněně pobývají na území členského státu</a:t>
            </a:r>
            <a:r>
              <a:rPr lang="cs-CZ" dirty="0"/>
              <a:t> a jsou v situaci, která se neomezuje ve všech ohledech na jediný členský </a:t>
            </a:r>
            <a:r>
              <a:rPr lang="cs-CZ" dirty="0" smtClean="0"/>
              <a:t>stát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8800"/>
            <a:ext cx="351648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6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Nařízení 492/2011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občané členských států EU a </a:t>
            </a:r>
            <a:r>
              <a:rPr lang="cs-CZ" dirty="0" smtClean="0"/>
              <a:t>EHP a jejich </a:t>
            </a:r>
            <a:r>
              <a:rPr lang="cs-CZ" dirty="0" smtClean="0"/>
              <a:t>rodinní příslušníci (</a:t>
            </a:r>
            <a:r>
              <a:rPr lang="cs-CZ" dirty="0" smtClean="0"/>
              <a:t>pozor! jiná </a:t>
            </a:r>
            <a:r>
              <a:rPr lang="cs-CZ" dirty="0" smtClean="0"/>
              <a:t>definice </a:t>
            </a:r>
            <a:r>
              <a:rPr lang="cs-CZ" dirty="0" smtClean="0"/>
              <a:t>rodinného příslušníka než </a:t>
            </a:r>
            <a:r>
              <a:rPr lang="cs-CZ" dirty="0" smtClean="0"/>
              <a:t>v nařízení 883/2004</a:t>
            </a:r>
            <a:r>
              <a:rPr lang="cs-CZ" dirty="0" smtClean="0"/>
              <a:t>)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pouze </a:t>
            </a:r>
            <a:r>
              <a:rPr lang="cs-CZ" b="1" dirty="0" smtClean="0">
                <a:solidFill>
                  <a:schemeClr val="tx1"/>
                </a:solidFill>
              </a:rPr>
              <a:t>pracovníci</a:t>
            </a:r>
          </a:p>
          <a:p>
            <a:pPr algn="just"/>
            <a:endParaRPr lang="cs-CZ" b="1" dirty="0" smtClean="0">
              <a:solidFill>
                <a:schemeClr val="tx1"/>
              </a:solidFill>
            </a:endParaRPr>
          </a:p>
          <a:p>
            <a:pPr algn="just"/>
            <a:endParaRPr lang="cs-CZ" b="1" dirty="0">
              <a:solidFill>
                <a:schemeClr val="tx1"/>
              </a:solidFill>
            </a:endParaRPr>
          </a:p>
          <a:p>
            <a:pPr algn="just"/>
            <a:endParaRPr lang="cs-CZ" b="1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/>
              <a:t>stejné </a:t>
            </a:r>
            <a:r>
              <a:rPr lang="cs-CZ" b="1" dirty="0" smtClean="0">
                <a:solidFill>
                  <a:schemeClr val="tx1"/>
                </a:solidFill>
              </a:rPr>
              <a:t>sociální výhody</a:t>
            </a:r>
            <a:r>
              <a:rPr lang="cs-CZ" dirty="0" smtClean="0"/>
              <a:t> jako tuzemští pracovníci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456384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1000132"/>
          </a:xfrm>
        </p:spPr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Harmonizační právo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16632"/>
            <a:ext cx="7125112" cy="6741369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dirty="0"/>
              <a:t>s</a:t>
            </a:r>
            <a:r>
              <a:rPr lang="cs-CZ" dirty="0" smtClean="0"/>
              <a:t>měrnice </a:t>
            </a:r>
            <a:r>
              <a:rPr lang="cs-CZ" dirty="0" smtClean="0"/>
              <a:t>Evropského parlamentu a Rady </a:t>
            </a:r>
            <a:r>
              <a:rPr lang="cs-CZ" b="1" dirty="0" smtClean="0">
                <a:solidFill>
                  <a:schemeClr val="tx1"/>
                </a:solidFill>
              </a:rPr>
              <a:t>2004/38/ES</a:t>
            </a:r>
            <a:r>
              <a:rPr lang="cs-CZ" dirty="0" smtClean="0"/>
              <a:t> </a:t>
            </a:r>
            <a:r>
              <a:rPr lang="cs-CZ" dirty="0" smtClean="0"/>
              <a:t>o</a:t>
            </a:r>
            <a:r>
              <a:rPr lang="cs-CZ" dirty="0" smtClean="0"/>
              <a:t> právu občanů Unie a jejich rodinných příslušníků svobodně se pohybovat a pobývat na území členských </a:t>
            </a:r>
            <a:r>
              <a:rPr lang="cs-CZ" dirty="0" smtClean="0"/>
              <a:t>států</a:t>
            </a:r>
          </a:p>
          <a:p>
            <a:pPr algn="just">
              <a:lnSpc>
                <a:spcPct val="80000"/>
              </a:lnSpc>
              <a:defRPr/>
            </a:pPr>
            <a:r>
              <a:rPr lang="cs-CZ" dirty="0"/>
              <a:t>směrnice Rady </a:t>
            </a:r>
            <a:r>
              <a:rPr lang="cs-CZ" b="1" dirty="0">
                <a:solidFill>
                  <a:schemeClr val="tx1"/>
                </a:solidFill>
              </a:rPr>
              <a:t>2003/109/ES</a:t>
            </a:r>
            <a:r>
              <a:rPr lang="cs-CZ" dirty="0"/>
              <a:t> o </a:t>
            </a:r>
            <a:r>
              <a:rPr lang="cs-CZ" dirty="0">
                <a:solidFill>
                  <a:srgbClr val="323232"/>
                </a:solidFill>
              </a:rPr>
              <a:t>právním</a:t>
            </a:r>
            <a:r>
              <a:rPr lang="cs-CZ" dirty="0"/>
              <a:t> postavení státních příslušníků třetích zemí, kteří jsou dlouhodobě pobývajícími rezidenty</a:t>
            </a:r>
          </a:p>
          <a:p>
            <a:pPr algn="just">
              <a:lnSpc>
                <a:spcPct val="80000"/>
              </a:lnSpc>
              <a:defRPr/>
            </a:pPr>
            <a:r>
              <a:rPr lang="cs-CZ" dirty="0"/>
              <a:t>směrnice Rady </a:t>
            </a:r>
            <a:r>
              <a:rPr lang="cs-CZ" b="1" dirty="0">
                <a:solidFill>
                  <a:schemeClr val="tx1"/>
                </a:solidFill>
              </a:rPr>
              <a:t>2009/50/ES </a:t>
            </a:r>
            <a:r>
              <a:rPr lang="cs-CZ" dirty="0"/>
              <a:t>o podmínkách pro vstup a pobyt státních příslušníků třetích zemí za účelem výkonu zaměstnání vyžadujícího vysokou kvalifikaci</a:t>
            </a:r>
            <a:endParaRPr lang="cs-CZ" b="1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dirty="0" smtClean="0"/>
              <a:t>směrnice </a:t>
            </a:r>
            <a:r>
              <a:rPr lang="cs-CZ" dirty="0" smtClean="0"/>
              <a:t>Evropského parlamentu a Rady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2011/98/EU</a:t>
            </a:r>
            <a:r>
              <a:rPr lang="cs-CZ" dirty="0" smtClean="0"/>
              <a:t> o jednotném postupu vyřizování žádostí o jednotné povolení k pobytu a práci na území členského státu pro státní příslušníky třetích zemí a o společném souboru práv pracovníků ze třetích zemí oprávněně pobývajících v některém členském státě – lhůta pro transpozici do </a:t>
            </a:r>
            <a:r>
              <a:rPr lang="cs-CZ" b="1" dirty="0" smtClean="0">
                <a:solidFill>
                  <a:schemeClr val="tx1"/>
                </a:solidFill>
              </a:rPr>
              <a:t>25. 12. </a:t>
            </a:r>
            <a:r>
              <a:rPr lang="cs-CZ" b="1" dirty="0" smtClean="0">
                <a:solidFill>
                  <a:schemeClr val="tx1"/>
                </a:solidFill>
              </a:rPr>
              <a:t>2013</a:t>
            </a:r>
          </a:p>
          <a:p>
            <a:pPr algn="just">
              <a:lnSpc>
                <a:spcPct val="80000"/>
              </a:lnSpc>
              <a:defRPr/>
            </a:pPr>
            <a:r>
              <a:rPr lang="cs-CZ" dirty="0" smtClean="0">
                <a:solidFill>
                  <a:srgbClr val="3A3A3A"/>
                </a:solidFill>
              </a:rPr>
              <a:t>směrnice </a:t>
            </a:r>
            <a:r>
              <a:rPr lang="cs-CZ" dirty="0">
                <a:solidFill>
                  <a:srgbClr val="3A3A3A"/>
                </a:solidFill>
              </a:rPr>
              <a:t>Rady </a:t>
            </a:r>
            <a:r>
              <a:rPr lang="cs-CZ" b="1" dirty="0" smtClean="0">
                <a:solidFill>
                  <a:schemeClr val="tx1"/>
                </a:solidFill>
              </a:rPr>
              <a:t>2003/86/ES </a:t>
            </a:r>
            <a:r>
              <a:rPr lang="cs-CZ" dirty="0" smtClean="0">
                <a:solidFill>
                  <a:srgbClr val="3A3A3A"/>
                </a:solidFill>
              </a:rPr>
              <a:t>o </a:t>
            </a:r>
            <a:r>
              <a:rPr lang="pt-BR" dirty="0" smtClean="0">
                <a:solidFill>
                  <a:srgbClr val="3A3A3A"/>
                </a:solidFill>
              </a:rPr>
              <a:t>právu </a:t>
            </a:r>
            <a:r>
              <a:rPr lang="pt-BR" dirty="0">
                <a:solidFill>
                  <a:srgbClr val="3A3A3A"/>
                </a:solidFill>
              </a:rPr>
              <a:t>na sloučení rodiny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1143008"/>
          </a:xfrm>
        </p:spPr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Směrnice 2004/38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500174"/>
            <a:ext cx="7125112" cy="5601233"/>
          </a:xfrm>
        </p:spPr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občané </a:t>
            </a:r>
            <a:r>
              <a:rPr lang="cs-CZ" dirty="0" smtClean="0"/>
              <a:t>členských států EU a EHP a jejich rodinní příslušníci (jiná definice než v nařízení 883/2004</a:t>
            </a:r>
            <a:r>
              <a:rPr lang="cs-CZ" dirty="0" smtClean="0"/>
              <a:t>)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obyt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3A3A3A"/>
                </a:solidFill>
              </a:rPr>
              <a:t>do 3 měsíců (0)</a:t>
            </a:r>
            <a:endParaRPr lang="cs-CZ" sz="1800" dirty="0" smtClean="0">
              <a:solidFill>
                <a:srgbClr val="3A3A3A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3A3A3A"/>
                </a:solidFill>
              </a:rPr>
              <a:t>nad 3 měsíce (viz dále)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3A3A3A"/>
                </a:solidFill>
              </a:rPr>
              <a:t>t</a:t>
            </a:r>
            <a:r>
              <a:rPr lang="cs-CZ" sz="1800" dirty="0" smtClean="0">
                <a:solidFill>
                  <a:srgbClr val="3A3A3A"/>
                </a:solidFill>
              </a:rPr>
              <a:t>rvalý (stejné postavení jako občané hostitelského státu)</a:t>
            </a:r>
            <a:r>
              <a:rPr lang="cs-CZ" dirty="0" smtClean="0"/>
              <a:t> 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96" y="1268760"/>
            <a:ext cx="38164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Přechodný pobyt delší než 3 měsíce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785926"/>
            <a:ext cx="7125112" cy="4714907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jsou zaměstnanými osobami nebo OSVČ nebo</a:t>
            </a:r>
          </a:p>
          <a:p>
            <a:pPr algn="just"/>
            <a:r>
              <a:rPr lang="cs-CZ" dirty="0" smtClean="0"/>
              <a:t>mají dostatečné prostředky, aby se po dobu svého pobytu </a:t>
            </a:r>
            <a:r>
              <a:rPr lang="cs-CZ" b="1" dirty="0" smtClean="0">
                <a:solidFill>
                  <a:schemeClr val="tx1"/>
                </a:solidFill>
              </a:rPr>
              <a:t>nestali zátěží pro systém sociální pomoci</a:t>
            </a:r>
            <a:r>
              <a:rPr lang="cs-CZ" dirty="0" smtClean="0"/>
              <a:t> hostitelského členského státu </a:t>
            </a:r>
            <a:r>
              <a:rPr lang="cs-CZ" dirty="0" smtClean="0"/>
              <a:t>a</a:t>
            </a:r>
          </a:p>
          <a:p>
            <a:pPr marL="355600" indent="0" algn="just">
              <a:buNone/>
            </a:pPr>
            <a:r>
              <a:rPr lang="cs-CZ" dirty="0" smtClean="0"/>
              <a:t>jsou </a:t>
            </a:r>
            <a:r>
              <a:rPr lang="cs-CZ" dirty="0" smtClean="0"/>
              <a:t>účastníky </a:t>
            </a:r>
            <a:r>
              <a:rPr lang="cs-CZ" b="1" dirty="0" smtClean="0">
                <a:solidFill>
                  <a:schemeClr val="tx1"/>
                </a:solidFill>
              </a:rPr>
              <a:t>zdravotního pojištění</a:t>
            </a:r>
            <a:r>
              <a:rPr lang="cs-CZ" dirty="0" smtClean="0"/>
              <a:t>, kterým jsou v hostitelském členském státě kryta všechna rizika nebo</a:t>
            </a:r>
          </a:p>
          <a:p>
            <a:pPr algn="just"/>
            <a:r>
              <a:rPr lang="cs-CZ" dirty="0" smtClean="0"/>
              <a:t>jsou studenty, a</a:t>
            </a:r>
          </a:p>
          <a:p>
            <a:pPr lvl="1" algn="just"/>
            <a:r>
              <a:rPr lang="cs-CZ" dirty="0" smtClean="0"/>
              <a:t>jsou účastníky zdravotního pojištění, kterým jsou v hostitelském členském státě kryta všechna rizika, a </a:t>
            </a:r>
          </a:p>
          <a:p>
            <a:pPr lvl="1" algn="just"/>
            <a:r>
              <a:rPr lang="cs-CZ" dirty="0" smtClean="0"/>
              <a:t>ujistí příslušný vnitrostátní orgán, že mají dostatečné prostředky, aby se nestali zátěží pro systém sociální pomoci hostitelského členského státu, nebo</a:t>
            </a:r>
          </a:p>
          <a:p>
            <a:pPr algn="just"/>
            <a:r>
              <a:rPr lang="cs-CZ" dirty="0" smtClean="0"/>
              <a:t>jsou rodinnými příslušníky doprovázejícími nebo následujícími občana Unie.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620688"/>
            <a:ext cx="7125112" cy="597666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vyhoštění ze země </a:t>
            </a:r>
            <a:r>
              <a:rPr lang="cs-CZ" dirty="0" smtClean="0"/>
              <a:t>by </a:t>
            </a:r>
            <a:r>
              <a:rPr lang="cs-CZ" dirty="0" smtClean="0"/>
              <a:t>nemělo být </a:t>
            </a:r>
            <a:endParaRPr lang="cs-CZ" dirty="0" smtClean="0"/>
          </a:p>
          <a:p>
            <a:pPr marL="355600" indent="0" algn="just">
              <a:buNone/>
            </a:pPr>
            <a:r>
              <a:rPr lang="cs-CZ" dirty="0" smtClean="0"/>
              <a:t>automatickým důsledkem </a:t>
            </a:r>
          </a:p>
          <a:p>
            <a:pPr marL="355600" indent="0" algn="just">
              <a:buNone/>
            </a:pPr>
            <a:r>
              <a:rPr lang="cs-CZ" dirty="0" smtClean="0"/>
              <a:t>využití </a:t>
            </a:r>
            <a:r>
              <a:rPr lang="cs-CZ" dirty="0" smtClean="0"/>
              <a:t>systému sociální pomoci </a:t>
            </a:r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hostitelský </a:t>
            </a:r>
            <a:r>
              <a:rPr lang="cs-CZ" dirty="0" smtClean="0"/>
              <a:t>členský stát by měl 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800" dirty="0" smtClean="0"/>
              <a:t>posuzovat, zda se nejedná o dočasné potíže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800" dirty="0" smtClean="0"/>
              <a:t>zohlednit </a:t>
            </a:r>
            <a:r>
              <a:rPr lang="cs-CZ" sz="1800" dirty="0" smtClean="0"/>
              <a:t>délku pobytu, osobní poměry a objem poskytované </a:t>
            </a:r>
            <a:r>
              <a:rPr lang="cs-CZ" sz="1800" dirty="0" smtClean="0"/>
              <a:t>pomoci</a:t>
            </a:r>
          </a:p>
          <a:p>
            <a:pPr marL="457200" lvl="1" indent="0" algn="just">
              <a:buNone/>
            </a:pPr>
            <a:endParaRPr lang="cs-CZ" dirty="0" smtClean="0"/>
          </a:p>
          <a:p>
            <a:pPr marL="342900" lvl="1" indent="-342900" algn="just"/>
            <a:r>
              <a:rPr lang="cs-CZ" sz="1800" dirty="0"/>
              <a:t>zaměstnané osoby, osoby samostatně výdělečně činné a</a:t>
            </a:r>
            <a:r>
              <a:rPr lang="cs-CZ" sz="1800" dirty="0" smtClean="0"/>
              <a:t> </a:t>
            </a:r>
            <a:r>
              <a:rPr lang="cs-CZ" sz="1800" dirty="0"/>
              <a:t>uchazeči o zaměstnání, by neměli být vyhoštěni, s výhradou případů odůvodněných </a:t>
            </a:r>
            <a:r>
              <a:rPr lang="cs-CZ" sz="1800" b="1" dirty="0">
                <a:solidFill>
                  <a:schemeClr val="tx1"/>
                </a:solidFill>
              </a:rPr>
              <a:t>veřejným pořádkem </a:t>
            </a:r>
            <a:r>
              <a:rPr lang="cs-CZ" sz="1800" dirty="0"/>
              <a:t>nebo </a:t>
            </a:r>
            <a:r>
              <a:rPr lang="cs-CZ" sz="1800" b="1" dirty="0">
                <a:solidFill>
                  <a:schemeClr val="tx1"/>
                </a:solidFill>
              </a:rPr>
              <a:t>veřejnou bezpečností</a:t>
            </a:r>
          </a:p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176588"/>
            <a:ext cx="71215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699206" cy="24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Směrnice 2003/109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solidFill>
                  <a:srgbClr val="404040"/>
                </a:solidFill>
              </a:rPr>
              <a:t>státní </a:t>
            </a:r>
            <a:r>
              <a:rPr lang="cs-CZ" dirty="0">
                <a:solidFill>
                  <a:srgbClr val="404040"/>
                </a:solidFill>
              </a:rPr>
              <a:t>příslušníci třetí země s </a:t>
            </a:r>
            <a:r>
              <a:rPr lang="cs-CZ" dirty="0" smtClean="0">
                <a:solidFill>
                  <a:srgbClr val="404040"/>
                </a:solidFill>
              </a:rPr>
              <a:t>přiznaným právním postavením</a:t>
            </a:r>
            <a:r>
              <a:rPr lang="cs-CZ" b="1" dirty="0" smtClean="0">
                <a:solidFill>
                  <a:srgbClr val="404040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dlouhodobě pobývajícího rezidenta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rgbClr val="404040"/>
                </a:solidFill>
              </a:rPr>
              <a:t>(oprávněný nepřetržitý pobyt na území po dobu 5 let) a jeho rodinní příslušníci (opět jiná definice – směrnice 2003/86)</a:t>
            </a:r>
          </a:p>
          <a:p>
            <a:pPr algn="just"/>
            <a:r>
              <a:rPr lang="cs-CZ" dirty="0" smtClean="0"/>
              <a:t>právo na rovné zacházení v oblasti: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sociálního zabezpečení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sociální podpory </a:t>
            </a:r>
            <a:r>
              <a:rPr lang="cs-CZ" sz="1800" dirty="0"/>
              <a:t>a </a:t>
            </a:r>
            <a:endParaRPr lang="cs-CZ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 smtClean="0"/>
              <a:t>sociální ochrany</a:t>
            </a:r>
            <a:endParaRPr lang="cs-CZ" sz="1800" dirty="0"/>
          </a:p>
          <a:p>
            <a:pPr marL="457200" lvl="1" indent="0">
              <a:buNone/>
            </a:pPr>
            <a:r>
              <a:rPr lang="cs-CZ" sz="1800" dirty="0"/>
              <a:t>podle vnitrostátních právních </a:t>
            </a:r>
            <a:r>
              <a:rPr lang="cs-CZ" sz="1800" dirty="0" smtClean="0"/>
              <a:t>předpisů</a:t>
            </a:r>
          </a:p>
          <a:p>
            <a:pPr marL="285750" lvl="1" algn="just"/>
            <a:r>
              <a:rPr lang="cs-CZ" sz="1800" dirty="0">
                <a:solidFill>
                  <a:srgbClr val="404040"/>
                </a:solidFill>
              </a:rPr>
              <a:t>č</a:t>
            </a:r>
            <a:r>
              <a:rPr lang="cs-CZ" sz="1800" dirty="0" smtClean="0">
                <a:solidFill>
                  <a:srgbClr val="404040"/>
                </a:solidFill>
              </a:rPr>
              <a:t>lenský stát může rovné zacházení </a:t>
            </a:r>
            <a:r>
              <a:rPr lang="cs-CZ" sz="1800" b="1" dirty="0" smtClean="0">
                <a:solidFill>
                  <a:schemeClr val="tx1"/>
                </a:solidFill>
              </a:rPr>
              <a:t>omezit</a:t>
            </a:r>
            <a:r>
              <a:rPr lang="cs-CZ" sz="1800" dirty="0" smtClean="0">
                <a:solidFill>
                  <a:srgbClr val="404040"/>
                </a:solidFill>
              </a:rPr>
              <a:t>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404040"/>
                </a:solidFill>
              </a:rPr>
              <a:t>na případy, kdy rezident nebo jeho rodinní příslušníci v něm mají bydliště nebo obvyklé místo pobytu 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404040"/>
                </a:solidFill>
              </a:rPr>
              <a:t>v </a:t>
            </a:r>
            <a:r>
              <a:rPr lang="cs-CZ" sz="1800" dirty="0">
                <a:solidFill>
                  <a:srgbClr val="404040"/>
                </a:solidFill>
              </a:rPr>
              <a:t>oblasti </a:t>
            </a:r>
            <a:r>
              <a:rPr lang="cs-CZ" sz="1800" dirty="0" smtClean="0">
                <a:solidFill>
                  <a:srgbClr val="404040"/>
                </a:solidFill>
              </a:rPr>
              <a:t>sociální podpory </a:t>
            </a:r>
            <a:r>
              <a:rPr lang="cs-CZ" sz="1800" dirty="0">
                <a:solidFill>
                  <a:srgbClr val="404040"/>
                </a:solidFill>
              </a:rPr>
              <a:t>a sociální ochrany na základní dávky</a:t>
            </a:r>
          </a:p>
          <a:p>
            <a:pPr marL="0" lvl="1" indent="0">
              <a:buNone/>
            </a:pPr>
            <a:endParaRPr lang="cs-CZ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2592288" cy="185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Směrnice 2009/50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628800"/>
            <a:ext cx="7125112" cy="4680520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státní příslušníci </a:t>
            </a:r>
            <a:r>
              <a:rPr lang="cs-CZ" dirty="0"/>
              <a:t>třetích </a:t>
            </a:r>
            <a:r>
              <a:rPr lang="cs-CZ" dirty="0" smtClean="0"/>
              <a:t>zemí </a:t>
            </a:r>
          </a:p>
          <a:p>
            <a:pPr marL="0" indent="355600" algn="just">
              <a:buNone/>
            </a:pPr>
            <a:r>
              <a:rPr lang="cs-CZ" dirty="0" smtClean="0"/>
              <a:t>(</a:t>
            </a:r>
            <a:r>
              <a:rPr lang="cs-CZ" b="1" dirty="0" smtClean="0">
                <a:solidFill>
                  <a:srgbClr val="323232"/>
                </a:solidFill>
              </a:rPr>
              <a:t>držitelé modré karty</a:t>
            </a:r>
            <a:r>
              <a:rPr lang="cs-CZ" dirty="0" smtClean="0"/>
              <a:t>) a </a:t>
            </a:r>
          </a:p>
          <a:p>
            <a:pPr marL="0" indent="355600" algn="just">
              <a:buNone/>
            </a:pPr>
            <a:r>
              <a:rPr lang="cs-CZ" dirty="0" smtClean="0"/>
              <a:t>jejich rodinní příslušníci </a:t>
            </a:r>
          </a:p>
          <a:p>
            <a:pPr marL="0" indent="355600" algn="just">
              <a:buNone/>
            </a:pPr>
            <a:r>
              <a:rPr lang="cs-CZ" dirty="0" smtClean="0"/>
              <a:t>(definice směrnice 2003/86) 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obyt na území delší </a:t>
            </a:r>
            <a:r>
              <a:rPr lang="cs-CZ" dirty="0"/>
              <a:t>než tři </a:t>
            </a:r>
            <a:r>
              <a:rPr lang="cs-CZ" dirty="0" smtClean="0"/>
              <a:t>měsíce za účelem výkonu </a:t>
            </a:r>
            <a:r>
              <a:rPr lang="cs-CZ" dirty="0"/>
              <a:t>zaměstnání vyžadujícího </a:t>
            </a:r>
            <a:r>
              <a:rPr lang="cs-CZ" b="1" dirty="0">
                <a:solidFill>
                  <a:schemeClr val="tx1"/>
                </a:solidFill>
              </a:rPr>
              <a:t>vysokou </a:t>
            </a:r>
            <a:r>
              <a:rPr lang="cs-CZ" b="1" dirty="0" smtClean="0">
                <a:solidFill>
                  <a:schemeClr val="tx1"/>
                </a:solidFill>
              </a:rPr>
              <a:t>kvalifikaci</a:t>
            </a:r>
          </a:p>
          <a:p>
            <a:pPr algn="just"/>
            <a:r>
              <a:rPr lang="cs-CZ" b="1" dirty="0" smtClean="0">
                <a:solidFill>
                  <a:schemeClr val="tx1"/>
                </a:solidFill>
              </a:rPr>
              <a:t>právo na </a:t>
            </a:r>
            <a:r>
              <a:rPr lang="cs-CZ" b="1" dirty="0">
                <a:solidFill>
                  <a:schemeClr val="tx1"/>
                </a:solidFill>
              </a:rPr>
              <a:t>rovné zacházení</a:t>
            </a:r>
            <a:r>
              <a:rPr lang="cs-CZ" dirty="0"/>
              <a:t> </a:t>
            </a:r>
            <a:r>
              <a:rPr lang="cs-CZ" dirty="0" smtClean="0"/>
              <a:t>v oblasti sociálního zabezpečení</a:t>
            </a:r>
          </a:p>
          <a:p>
            <a:pPr algn="just"/>
            <a:r>
              <a:rPr lang="cs-CZ" dirty="0"/>
              <a:t>p</a:t>
            </a:r>
            <a:r>
              <a:rPr lang="cs-CZ" dirty="0" smtClean="0"/>
              <a:t>rávo na poskytování důchodu v </a:t>
            </a:r>
            <a:r>
              <a:rPr lang="cs-CZ" dirty="0"/>
              <a:t>případě přesunu do třetí </a:t>
            </a:r>
            <a:r>
              <a:rPr lang="cs-CZ" dirty="0" smtClean="0"/>
              <a:t>země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Směrnice 2011/98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628800"/>
            <a:ext cx="7125112" cy="48720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>
                <a:solidFill>
                  <a:schemeClr val="tx1"/>
                </a:solidFill>
              </a:rPr>
              <a:t>státní příslušníci třetích zemí</a:t>
            </a:r>
            <a:r>
              <a:rPr lang="cs-CZ" dirty="0" smtClean="0"/>
              <a:t>, kteří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žádají o pobyt v členském státě za účelem výkonu práce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byli členským státem přijati za jiným účelem, než je výkon práce, ale 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800" dirty="0" smtClean="0"/>
              <a:t>jsou oprávněni k výkonu práce </a:t>
            </a:r>
            <a:r>
              <a:rPr lang="cs-CZ" sz="1800" dirty="0" smtClean="0"/>
              <a:t>a</a:t>
            </a:r>
            <a:endParaRPr lang="cs-CZ" sz="1800" dirty="0" smtClean="0"/>
          </a:p>
          <a:p>
            <a:pPr lvl="1" algn="just">
              <a:buFont typeface="Arial" pitchFamily="34" charset="0"/>
              <a:buChar char="•"/>
            </a:pPr>
            <a:r>
              <a:rPr lang="cs-CZ" sz="1800" dirty="0" smtClean="0"/>
              <a:t>jsou držiteli povolení k pobytu</a:t>
            </a:r>
          </a:p>
          <a:p>
            <a:pPr lvl="1" algn="just">
              <a:buFont typeface="Arial" pitchFamily="34" charset="0"/>
              <a:buChar char="•"/>
            </a:pPr>
            <a:endParaRPr lang="cs-CZ" sz="1800" dirty="0" smtClean="0"/>
          </a:p>
          <a:p>
            <a:pPr algn="just"/>
            <a:r>
              <a:rPr lang="cs-CZ" dirty="0" smtClean="0"/>
              <a:t>byli členským státem přijati za účelem výkonu práce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/>
              <a:t>n</a:t>
            </a:r>
            <a:r>
              <a:rPr lang="cs-CZ" dirty="0" smtClean="0"/>
              <a:t>e sezonní pracovníci</a:t>
            </a:r>
            <a:endParaRPr lang="cs-CZ" dirty="0"/>
          </a:p>
        </p:txBody>
      </p:sp>
      <p:pic>
        <p:nvPicPr>
          <p:cNvPr id="11268" name="Picture 4" descr="http://janoch.borec.cz/omal/6_zednik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22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Právo na rovné zacházení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4013" indent="-354013" algn="just"/>
            <a:r>
              <a:rPr lang="cs-CZ" dirty="0"/>
              <a:t>p</a:t>
            </a:r>
            <a:r>
              <a:rPr lang="cs-CZ" dirty="0" smtClean="0"/>
              <a:t>řijatí </a:t>
            </a:r>
            <a:r>
              <a:rPr lang="cs-CZ" dirty="0" smtClean="0"/>
              <a:t>pracovníci ze třetích zemí mají právo na </a:t>
            </a:r>
            <a:r>
              <a:rPr lang="cs-CZ" b="1" dirty="0" smtClean="0">
                <a:solidFill>
                  <a:schemeClr val="tx1"/>
                </a:solidFill>
              </a:rPr>
              <a:t>rovné zacházení</a:t>
            </a:r>
            <a:r>
              <a:rPr lang="cs-CZ" dirty="0" smtClean="0"/>
              <a:t> s občany členského státu, ve kterém pobývají, při poskytování dávek sociálního zabezpečení uvedených v nařízení 883/2004</a:t>
            </a:r>
          </a:p>
          <a:p>
            <a:pPr marL="354013" indent="-354013" algn="just"/>
            <a:endParaRPr lang="cs-CZ" dirty="0" smtClean="0"/>
          </a:p>
          <a:p>
            <a:pPr marL="354013" indent="-354013" algn="just"/>
            <a:r>
              <a:rPr lang="cs-CZ" dirty="0"/>
              <a:t>č</a:t>
            </a:r>
            <a:r>
              <a:rPr lang="cs-CZ" dirty="0" smtClean="0"/>
              <a:t>lenské </a:t>
            </a:r>
            <a:r>
              <a:rPr lang="cs-CZ" dirty="0" smtClean="0"/>
              <a:t>státy mohou rovné zacházení </a:t>
            </a:r>
            <a:r>
              <a:rPr lang="cs-CZ" b="1" dirty="0" smtClean="0">
                <a:solidFill>
                  <a:schemeClr val="tx1"/>
                </a:solidFill>
              </a:rPr>
              <a:t>omezit</a:t>
            </a:r>
            <a:endParaRPr lang="cs-CZ" dirty="0" smtClean="0"/>
          </a:p>
          <a:p>
            <a:pPr marL="354013" indent="-354013" algn="just"/>
            <a:endParaRPr lang="cs-CZ" dirty="0" smtClean="0"/>
          </a:p>
          <a:p>
            <a:pPr marL="354013" indent="-354013" algn="just"/>
            <a:r>
              <a:rPr lang="cs-CZ" dirty="0" smtClean="0"/>
              <a:t>Rovné zacházení </a:t>
            </a:r>
            <a:r>
              <a:rPr lang="cs-CZ" b="1" dirty="0" smtClean="0">
                <a:solidFill>
                  <a:schemeClr val="tx1"/>
                </a:solidFill>
              </a:rPr>
              <a:t>nesmí být omezeno</a:t>
            </a:r>
            <a:r>
              <a:rPr lang="cs-CZ" dirty="0" smtClean="0"/>
              <a:t> u pracovníků ze třetích zemí, kteří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800" dirty="0" smtClean="0"/>
              <a:t>jsou již zaměstnáni nebo 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sz="1800" dirty="0" smtClean="0"/>
              <a:t>byli zaměstnáni po dobu nejméně šesti měsíců a jsou zaregistrováni jako nezaměstnaní.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Základní metody právní regulace</a:t>
            </a:r>
            <a:br>
              <a:rPr lang="cs-CZ" b="1" dirty="0" smtClean="0">
                <a:solidFill>
                  <a:srgbClr val="408080"/>
                </a:solidFill>
              </a:rPr>
            </a:br>
            <a:endParaRPr lang="cs-CZ" dirty="0">
              <a:solidFill>
                <a:srgbClr val="40808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k</a:t>
            </a:r>
            <a:r>
              <a:rPr lang="cs-CZ" sz="3200" dirty="0" smtClean="0"/>
              <a:t>oordinace </a:t>
            </a:r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harmonizace</a:t>
            </a:r>
            <a:endParaRPr lang="cs-CZ" sz="32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86291867"/>
              </p:ext>
            </p:extLst>
          </p:nvPr>
        </p:nvGraphicFramePr>
        <p:xfrm>
          <a:off x="4067944" y="2204864"/>
          <a:ext cx="396044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2994725"/>
              </p:ext>
            </p:extLst>
          </p:nvPr>
        </p:nvGraphicFramePr>
        <p:xfrm>
          <a:off x="4283968" y="4221088"/>
          <a:ext cx="3672408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Omezení rodinných dávek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Členské státy mohou rozhodnout, že </a:t>
            </a:r>
            <a:r>
              <a:rPr lang="cs-CZ" b="1" dirty="0" smtClean="0"/>
              <a:t>rodinné dávky </a:t>
            </a:r>
            <a:r>
              <a:rPr lang="cs-CZ" dirty="0" smtClean="0"/>
              <a:t>nebudou poskytovat státním příslušníkům třetích zemí, kteří </a:t>
            </a:r>
          </a:p>
          <a:p>
            <a:pPr marL="0" indent="0" algn="just">
              <a:buNone/>
            </a:pPr>
            <a:endParaRPr lang="cs-CZ" dirty="0" smtClean="0"/>
          </a:p>
          <a:p>
            <a:pPr lvl="1" algn="just"/>
            <a:r>
              <a:rPr lang="cs-CZ" sz="1800" dirty="0" smtClean="0"/>
              <a:t>jsou oprávněni pracovat na území členského státu po dobu nejvýše šesti měsíců, nebo</a:t>
            </a:r>
          </a:p>
          <a:p>
            <a:pPr lvl="1" algn="just"/>
            <a:endParaRPr lang="cs-CZ" sz="1800" dirty="0" smtClean="0"/>
          </a:p>
          <a:p>
            <a:pPr lvl="1" algn="just"/>
            <a:r>
              <a:rPr lang="cs-CZ" sz="1800" dirty="0" smtClean="0"/>
              <a:t>byli přijati za účelem studia, nebo </a:t>
            </a:r>
          </a:p>
          <a:p>
            <a:pPr lvl="1" algn="just"/>
            <a:endParaRPr lang="cs-CZ" sz="1800" dirty="0" smtClean="0"/>
          </a:p>
          <a:p>
            <a:pPr lvl="1" algn="just"/>
            <a:r>
              <a:rPr lang="cs-CZ" sz="1800" dirty="0" smtClean="0"/>
              <a:t>jsou oprávněni k výkonu práce na základě víza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Právo na důchod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pracovníci </a:t>
            </a:r>
            <a:r>
              <a:rPr lang="cs-CZ" dirty="0" smtClean="0"/>
              <a:t>ze třetích zemí </a:t>
            </a:r>
            <a:endParaRPr lang="cs-CZ" dirty="0" smtClean="0"/>
          </a:p>
          <a:p>
            <a:pPr marL="355600" indent="0" algn="just">
              <a:buNone/>
            </a:pPr>
            <a:r>
              <a:rPr lang="cs-CZ" dirty="0" smtClean="0"/>
              <a:t>stěhující </a:t>
            </a:r>
            <a:r>
              <a:rPr lang="cs-CZ" dirty="0" smtClean="0"/>
              <a:t>se do třetí země nebo</a:t>
            </a:r>
          </a:p>
          <a:p>
            <a:pPr algn="just"/>
            <a:r>
              <a:rPr lang="cs-CZ" dirty="0" smtClean="0"/>
              <a:t>jejich pozůstalí, kteří pobývají ve třetí zemi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obdrží </a:t>
            </a:r>
            <a:r>
              <a:rPr lang="cs-CZ" b="1" dirty="0" smtClean="0">
                <a:solidFill>
                  <a:schemeClr val="tx1"/>
                </a:solidFill>
              </a:rPr>
              <a:t>starobní, invalidní nebo pozůstalostní důchod </a:t>
            </a:r>
            <a:r>
              <a:rPr lang="cs-CZ" dirty="0" smtClean="0"/>
              <a:t>vyplývající z předcházejícího zaměstnání</a:t>
            </a:r>
          </a:p>
          <a:p>
            <a:pPr algn="just"/>
            <a:r>
              <a:rPr lang="cs-CZ" dirty="0" smtClean="0"/>
              <a:t>za stejných podmínek a podle stejné výměry jako státní příslušníci dotčených členských států, kteří se odstěhují do třetí země.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3017540" cy="22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Směrnice 2003/86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tátní příslušníci třetích zemí – právo na sloučení rodiny</a:t>
            </a:r>
          </a:p>
          <a:p>
            <a:pPr marL="0" indent="0">
              <a:buNone/>
            </a:pPr>
            <a:r>
              <a:rPr lang="cs-CZ" dirty="0" smtClean="0"/>
              <a:t>Podmínky:</a:t>
            </a:r>
            <a:endParaRPr lang="cs-CZ" dirty="0"/>
          </a:p>
          <a:p>
            <a:r>
              <a:rPr lang="cs-CZ" dirty="0" smtClean="0"/>
              <a:t>přiměřené ubytování </a:t>
            </a:r>
            <a:r>
              <a:rPr lang="cs-CZ" dirty="0"/>
              <a:t>považované za obvyklé pro rodinu srovnatelné </a:t>
            </a:r>
            <a:r>
              <a:rPr lang="cs-CZ" dirty="0" smtClean="0"/>
              <a:t>velikosti</a:t>
            </a:r>
            <a:endParaRPr lang="cs-CZ" dirty="0"/>
          </a:p>
          <a:p>
            <a:r>
              <a:rPr lang="cs-CZ" dirty="0" smtClean="0"/>
              <a:t>zdravotní pojištění, </a:t>
            </a:r>
            <a:r>
              <a:rPr lang="cs-CZ" dirty="0"/>
              <a:t>pokud jde o všechna rizika běžně krytá státním příslušníkům daného členského </a:t>
            </a:r>
            <a:r>
              <a:rPr lang="cs-CZ" dirty="0" smtClean="0"/>
              <a:t>státu</a:t>
            </a:r>
            <a:endParaRPr lang="cs-CZ" dirty="0"/>
          </a:p>
          <a:p>
            <a:r>
              <a:rPr lang="cs-CZ" dirty="0" smtClean="0"/>
              <a:t>stálé </a:t>
            </a:r>
            <a:r>
              <a:rPr lang="cs-CZ" dirty="0"/>
              <a:t>a pravidelné finanční příjmy, které jsou dostatečné pro výživu </a:t>
            </a:r>
            <a:r>
              <a:rPr lang="cs-CZ" dirty="0" smtClean="0"/>
              <a:t>rodiny, </a:t>
            </a:r>
            <a:r>
              <a:rPr lang="cs-CZ" b="1" dirty="0"/>
              <a:t>aniž by </a:t>
            </a:r>
            <a:r>
              <a:rPr lang="cs-CZ" b="1" dirty="0" smtClean="0"/>
              <a:t>využívala </a:t>
            </a:r>
            <a:r>
              <a:rPr lang="cs-CZ" b="1" dirty="0"/>
              <a:t>systému sociální pomoci</a:t>
            </a:r>
            <a:r>
              <a:rPr lang="cs-CZ" dirty="0"/>
              <a:t> daného členského </a:t>
            </a:r>
            <a:r>
              <a:rPr lang="cs-CZ" dirty="0" smtClean="0"/>
              <a:t>státu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87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09443" y="2204865"/>
            <a:ext cx="7117178" cy="158417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408080"/>
                </a:solidFill>
              </a:rPr>
              <a:t>Vážené dámy a pánové, </a:t>
            </a:r>
            <a:br>
              <a:rPr lang="cs-CZ" b="1" dirty="0" smtClean="0">
                <a:solidFill>
                  <a:srgbClr val="408080"/>
                </a:solidFill>
              </a:rPr>
            </a:br>
            <a:r>
              <a:rPr lang="cs-CZ" b="1" dirty="0" smtClean="0">
                <a:solidFill>
                  <a:srgbClr val="408080"/>
                </a:solidFill>
              </a:rPr>
              <a:t>děkuji Vám za pozornost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jitka.cerna@ochrance.cz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25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428604"/>
            <a:ext cx="7125113" cy="1000133"/>
          </a:xfrm>
        </p:spPr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Koordinační právo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268760"/>
            <a:ext cx="7125112" cy="53035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defRPr/>
            </a:pPr>
            <a:endParaRPr lang="cs-CZ" sz="1300" dirty="0" smtClean="0"/>
          </a:p>
          <a:p>
            <a:pPr algn="just">
              <a:lnSpc>
                <a:spcPct val="110000"/>
              </a:lnSpc>
              <a:defRPr/>
            </a:pPr>
            <a:r>
              <a:rPr lang="cs-CZ" dirty="0" smtClean="0"/>
              <a:t>nařízení Evropského parlamentu a Rady (ES) č.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883/2004</a:t>
            </a:r>
            <a:r>
              <a:rPr lang="cs-CZ" dirty="0" smtClean="0"/>
              <a:t> o koordinaci systémů sociálního zabezpečení</a:t>
            </a:r>
          </a:p>
          <a:p>
            <a:pPr algn="just">
              <a:lnSpc>
                <a:spcPct val="110000"/>
              </a:lnSpc>
              <a:defRPr/>
            </a:pPr>
            <a:endParaRPr lang="cs-CZ" sz="1200" dirty="0" smtClean="0"/>
          </a:p>
          <a:p>
            <a:pPr algn="just">
              <a:lnSpc>
                <a:spcPct val="110000"/>
              </a:lnSpc>
              <a:defRPr/>
            </a:pPr>
            <a:r>
              <a:rPr lang="cs-CZ" dirty="0" smtClean="0"/>
              <a:t>nařízení Evropského parlamentu a Rady (EU) č.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987/2009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cs-CZ" dirty="0" smtClean="0"/>
              <a:t> kterým se stanoví prováděcí pravidla k nařízení č. 883/2004</a:t>
            </a:r>
          </a:p>
          <a:p>
            <a:pPr algn="just">
              <a:lnSpc>
                <a:spcPct val="110000"/>
              </a:lnSpc>
              <a:defRPr/>
            </a:pPr>
            <a:endParaRPr lang="cs-CZ" sz="1200" dirty="0" smtClean="0"/>
          </a:p>
          <a:p>
            <a:pPr algn="just">
              <a:lnSpc>
                <a:spcPct val="110000"/>
              </a:lnSpc>
              <a:defRPr/>
            </a:pPr>
            <a:r>
              <a:rPr lang="cs-CZ" dirty="0" smtClean="0"/>
              <a:t>nařízení Evropského parlamentu a Rady (EU) č. </a:t>
            </a:r>
            <a:r>
              <a:rPr lang="cs-CZ" b="1" dirty="0" smtClean="0">
                <a:solidFill>
                  <a:schemeClr val="tx1"/>
                </a:solidFill>
              </a:rPr>
              <a:t>1231/2010</a:t>
            </a:r>
            <a:r>
              <a:rPr lang="cs-CZ" dirty="0" smtClean="0"/>
              <a:t>, kterým se rozšiřuje působnost nařízení č. 883/2004 a nařízení č. 987/2009 na státní příslušníky třetích zemí, na které se tato nařízení dosud nevztahují pouze z důvodu jejich státní </a:t>
            </a:r>
            <a:r>
              <a:rPr lang="cs-CZ" dirty="0" smtClean="0"/>
              <a:t>příslušnosti</a:t>
            </a:r>
          </a:p>
          <a:p>
            <a:pPr algn="just">
              <a:lnSpc>
                <a:spcPct val="110000"/>
              </a:lnSpc>
              <a:defRPr/>
            </a:pPr>
            <a:endParaRPr lang="cs-CZ" sz="1200" dirty="0" smtClean="0"/>
          </a:p>
          <a:p>
            <a:pPr algn="just">
              <a:lnSpc>
                <a:spcPct val="110000"/>
              </a:lnSpc>
              <a:defRPr/>
            </a:pPr>
            <a:r>
              <a:rPr lang="cs-CZ" dirty="0" smtClean="0"/>
              <a:t>nařízení Evropského parlamentu a Rady (EU) č.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492/2011</a:t>
            </a:r>
            <a:r>
              <a:rPr lang="cs-CZ" dirty="0" smtClean="0"/>
              <a:t> o volném pohybu pracovníků uvnitř Unie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009442" y="2571745"/>
            <a:ext cx="7117180" cy="107156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408080"/>
                </a:solidFill>
              </a:rPr>
              <a:t>Nařízení </a:t>
            </a:r>
            <a:r>
              <a:rPr lang="cs-CZ" b="1" dirty="0" smtClean="0">
                <a:solidFill>
                  <a:srgbClr val="408080"/>
                </a:solidFill>
              </a:rPr>
              <a:t>883/2004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36636"/>
          </a:xfrm>
        </p:spPr>
        <p:txBody>
          <a:bodyPr/>
          <a:lstStyle/>
          <a:p>
            <a:pPr algn="just" eaLnBrk="1" hangingPunct="1">
              <a:defRPr/>
            </a:pPr>
            <a:r>
              <a:rPr lang="cs-CZ" sz="3600" b="1" dirty="0" smtClean="0">
                <a:solidFill>
                  <a:srgbClr val="408080"/>
                </a:solidFill>
              </a:rPr>
              <a:t>Osobní </a:t>
            </a:r>
            <a:r>
              <a:rPr lang="cs-CZ" sz="3600" b="1" dirty="0" smtClean="0">
                <a:solidFill>
                  <a:srgbClr val="408080"/>
                </a:solidFill>
              </a:rPr>
              <a:t>rozsah působnosti</a:t>
            </a:r>
            <a:endParaRPr lang="cs-CZ" sz="3600" b="1" dirty="0" smtClean="0">
              <a:solidFill>
                <a:srgbClr val="40808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960"/>
            <a:ext cx="8229600" cy="352839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endParaRPr lang="cs-CZ" b="1" dirty="0" smtClean="0">
              <a:solidFill>
                <a:schemeClr val="hlink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dirty="0" smtClean="0"/>
              <a:t>státní příslušníci členského státu EU, EHP a Švýcarska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cs-CZ" sz="12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osoby </a:t>
            </a:r>
            <a:r>
              <a:rPr lang="cs-CZ" dirty="0" smtClean="0"/>
              <a:t>bez státní příslušnosti a uprchlíci bydlící v některém členském státě, kteří podléhají nebo podléhali právním předpisům jednoho nebo více členských </a:t>
            </a:r>
            <a:r>
              <a:rPr lang="cs-CZ" dirty="0" smtClean="0"/>
              <a:t>států</a:t>
            </a:r>
            <a:endParaRPr lang="cs-CZ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cs-CZ" sz="12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rodinní příslušníci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cs-CZ" sz="12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pozůstalí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cs-CZ" b="1" dirty="0" smtClean="0">
                <a:solidFill>
                  <a:schemeClr val="hlink"/>
                </a:solidFill>
              </a:rPr>
              <a:t>	</a:t>
            </a:r>
            <a:endParaRPr lang="cs-CZ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35086"/>
            <a:ext cx="1944216" cy="202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285728"/>
            <a:ext cx="7125113" cy="1143009"/>
          </a:xfrm>
        </p:spPr>
        <p:txBody>
          <a:bodyPr/>
          <a:lstStyle/>
          <a:p>
            <a:r>
              <a:rPr lang="cs-CZ" b="1" dirty="0" smtClean="0">
                <a:solidFill>
                  <a:srgbClr val="408080"/>
                </a:solidFill>
              </a:rPr>
              <a:t>Rodinný </a:t>
            </a:r>
            <a:r>
              <a:rPr lang="cs-CZ" b="1" dirty="0" smtClean="0">
                <a:solidFill>
                  <a:srgbClr val="408080"/>
                </a:solidFill>
              </a:rPr>
              <a:t>příslušník </a:t>
            </a:r>
            <a:endParaRPr lang="cs-CZ" b="1" dirty="0">
              <a:solidFill>
                <a:srgbClr val="4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3717032"/>
            <a:ext cx="7125112" cy="2952328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rgbClr val="404040"/>
                </a:solidFill>
              </a:rPr>
              <a:t>v</a:t>
            </a:r>
            <a:r>
              <a:rPr lang="cs-CZ" dirty="0" smtClean="0">
                <a:solidFill>
                  <a:srgbClr val="404040"/>
                </a:solidFill>
              </a:rPr>
              <a:t>nitrostátní právní úprava státu, který poskytuje dávky</a:t>
            </a:r>
            <a:endParaRPr lang="cs-CZ" dirty="0" smtClean="0">
              <a:solidFill>
                <a:srgbClr val="404040"/>
              </a:solidFill>
            </a:endParaRPr>
          </a:p>
          <a:p>
            <a:pPr algn="just"/>
            <a:r>
              <a:rPr lang="cs-CZ" dirty="0" smtClean="0">
                <a:solidFill>
                  <a:srgbClr val="404040"/>
                </a:solidFill>
              </a:rPr>
              <a:t>manžel </a:t>
            </a:r>
            <a:r>
              <a:rPr lang="cs-CZ" dirty="0" smtClean="0">
                <a:solidFill>
                  <a:srgbClr val="404040"/>
                </a:solidFill>
              </a:rPr>
              <a:t>nebo manželka, nezletilé děti a nezaopatřené děti, které dosáhly </a:t>
            </a:r>
            <a:r>
              <a:rPr lang="cs-CZ" dirty="0" smtClean="0">
                <a:solidFill>
                  <a:srgbClr val="404040"/>
                </a:solidFill>
              </a:rPr>
              <a:t>zletilosti</a:t>
            </a:r>
            <a:endParaRPr lang="cs-CZ" dirty="0" smtClean="0">
              <a:solidFill>
                <a:srgbClr val="404040"/>
              </a:solidFill>
            </a:endParaRPr>
          </a:p>
          <a:p>
            <a:pPr algn="just"/>
            <a:r>
              <a:rPr lang="cs-CZ" dirty="0" smtClean="0">
                <a:solidFill>
                  <a:srgbClr val="404040"/>
                </a:solidFill>
              </a:rPr>
              <a:t>osoba závislá </a:t>
            </a:r>
            <a:r>
              <a:rPr lang="cs-CZ" dirty="0" smtClean="0">
                <a:solidFill>
                  <a:srgbClr val="404040"/>
                </a:solidFill>
              </a:rPr>
              <a:t>hlavně na pojištěné osobě nebo </a:t>
            </a:r>
            <a:r>
              <a:rPr lang="cs-CZ" dirty="0" smtClean="0">
                <a:solidFill>
                  <a:srgbClr val="404040"/>
                </a:solidFill>
              </a:rPr>
              <a:t>důchodci</a:t>
            </a:r>
            <a:endParaRPr lang="cs-CZ" dirty="0">
              <a:solidFill>
                <a:srgbClr val="40404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464496" cy="27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hlink"/>
                </a:solidFill>
              </a:rPr>
              <a:t>Věcný rozsah </a:t>
            </a:r>
            <a:r>
              <a:rPr lang="cs-CZ" sz="3600" b="1" dirty="0" smtClean="0">
                <a:solidFill>
                  <a:schemeClr val="hlink"/>
                </a:solidFill>
              </a:rPr>
              <a:t>působnosti</a:t>
            </a:r>
            <a:endParaRPr lang="cs-CZ" sz="3600" b="1" dirty="0" smtClean="0">
              <a:solidFill>
                <a:schemeClr val="hlink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3076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v nemoci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v mateřství a rovnocenné otcovské dávky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v invaliditě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ve stáří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pozůstalostní dávky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při pracovních úrazech a nemocech z povolání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pohřebné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v nezaměstnanosti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předdůchodové dávky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rodinné dávky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89" y="1340768"/>
            <a:ext cx="20177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58" y="4430960"/>
            <a:ext cx="3801244" cy="19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9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cs-CZ" sz="3600" b="1" dirty="0" smtClean="0">
                <a:solidFill>
                  <a:srgbClr val="408080"/>
                </a:solidFill>
              </a:rPr>
              <a:t>Jaké dávky nespadají pod koordinaci?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443" y="1807361"/>
            <a:ext cx="7125112" cy="483634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</a:t>
            </a:r>
            <a:r>
              <a:rPr lang="cs-CZ" b="1" dirty="0" smtClean="0"/>
              <a:t>sociální a zdravotní pomoci</a:t>
            </a:r>
            <a:r>
              <a:rPr lang="cs-CZ" dirty="0" smtClean="0"/>
              <a:t> </a:t>
            </a:r>
            <a:endParaRPr lang="cs-CZ" dirty="0"/>
          </a:p>
          <a:p>
            <a:pPr marL="444500" indent="-444500" algn="just" eaLnBrk="1" hangingPunct="1">
              <a:lnSpc>
                <a:spcPct val="90000"/>
              </a:lnSpc>
              <a:buNone/>
              <a:defRPr/>
            </a:pPr>
            <a:r>
              <a:rPr lang="cs-CZ" dirty="0" smtClean="0"/>
              <a:t>	- </a:t>
            </a:r>
            <a:r>
              <a:rPr lang="cs-CZ" dirty="0" smtClean="0"/>
              <a:t>jejich </a:t>
            </a:r>
            <a:r>
              <a:rPr lang="cs-CZ" dirty="0" smtClean="0"/>
              <a:t>poskytnutí je závislé na prověření </a:t>
            </a:r>
            <a:endParaRPr lang="cs-CZ" dirty="0" smtClean="0"/>
          </a:p>
          <a:p>
            <a:pPr marL="444500" indent="-444500" algn="just" eaLnBrk="1" hangingPunct="1">
              <a:lnSpc>
                <a:spcPct val="90000"/>
              </a:lnSpc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majetkových </a:t>
            </a:r>
            <a:r>
              <a:rPr lang="cs-CZ" dirty="0" smtClean="0"/>
              <a:t>poměrů žadatele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cs-CZ" sz="1200" dirty="0" smtClean="0"/>
          </a:p>
          <a:p>
            <a:pPr algn="just">
              <a:lnSpc>
                <a:spcPct val="90000"/>
              </a:lnSpc>
              <a:defRPr/>
            </a:pPr>
            <a:r>
              <a:rPr lang="cs-CZ" dirty="0" smtClean="0"/>
              <a:t>zvláštní </a:t>
            </a:r>
            <a:r>
              <a:rPr lang="cs-CZ" dirty="0"/>
              <a:t>nepříspěvkové </a:t>
            </a:r>
            <a:r>
              <a:rPr lang="cs-CZ" dirty="0" smtClean="0"/>
              <a:t>dávky</a:t>
            </a:r>
          </a:p>
          <a:p>
            <a:pPr marL="355600" indent="0" algn="just">
              <a:lnSpc>
                <a:spcPct val="90000"/>
              </a:lnSpc>
              <a:buNone/>
              <a:defRPr/>
            </a:pPr>
            <a:r>
              <a:rPr lang="cs-CZ" dirty="0" smtClean="0"/>
              <a:t>(příloha č. X nařízení 883/2004)</a:t>
            </a:r>
          </a:p>
          <a:p>
            <a:pPr algn="just">
              <a:lnSpc>
                <a:spcPct val="90000"/>
              </a:lnSpc>
              <a:defRPr/>
            </a:pPr>
            <a:endParaRPr lang="cs-CZ" sz="1200" dirty="0" smtClean="0"/>
          </a:p>
          <a:p>
            <a:pPr algn="just">
              <a:lnSpc>
                <a:spcPct val="90000"/>
              </a:lnSpc>
              <a:defRPr/>
            </a:pPr>
            <a:r>
              <a:rPr lang="cs-CZ" dirty="0"/>
              <a:t>dávky pro oběti války nebo následků války</a:t>
            </a:r>
          </a:p>
          <a:p>
            <a:pPr algn="just">
              <a:lnSpc>
                <a:spcPct val="90000"/>
              </a:lnSpc>
              <a:defRPr/>
            </a:pPr>
            <a:endParaRPr lang="cs-CZ" sz="12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dávky </a:t>
            </a:r>
            <a:r>
              <a:rPr lang="cs-CZ" dirty="0" smtClean="0"/>
              <a:t>založené na dohodách mezi zaměstnavateli a odbory, i když je stát prohlásí za závazné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cs-CZ" sz="12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cs-CZ" dirty="0" smtClean="0"/>
              <a:t>zálohy na výživné a zvláštní dávky při narození dítěte a při jeho osvojení (příloha I nařízení 883/2004)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408080"/>
                </a:solidFill>
              </a:rPr>
              <a:t>Základní principy </a:t>
            </a:r>
            <a:r>
              <a:rPr lang="cs-CZ" b="1" dirty="0" smtClean="0">
                <a:solidFill>
                  <a:srgbClr val="408080"/>
                </a:solidFill>
              </a:rPr>
              <a:t>koordinace systémů sociálního zabezpečení</a:t>
            </a:r>
            <a:endParaRPr lang="cs-CZ" b="1" dirty="0" smtClean="0">
              <a:solidFill>
                <a:srgbClr val="40808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Rovnost nakládání</a:t>
            </a:r>
          </a:p>
          <a:p>
            <a:pPr eaLnBrk="1" hangingPunct="1">
              <a:defRPr/>
            </a:pPr>
            <a:endParaRPr lang="cs-CZ" sz="1200" dirty="0" smtClean="0"/>
          </a:p>
          <a:p>
            <a:pPr eaLnBrk="1" hangingPunct="1">
              <a:defRPr/>
            </a:pPr>
            <a:r>
              <a:rPr lang="cs-CZ" dirty="0" smtClean="0"/>
              <a:t>Aplikace právního řádu jednoho státu</a:t>
            </a:r>
          </a:p>
          <a:p>
            <a:pPr eaLnBrk="1" hangingPunct="1">
              <a:defRPr/>
            </a:pPr>
            <a:endParaRPr lang="cs-CZ" sz="1200" dirty="0" smtClean="0"/>
          </a:p>
          <a:p>
            <a:pPr eaLnBrk="1" hangingPunct="1">
              <a:defRPr/>
            </a:pPr>
            <a:r>
              <a:rPr lang="cs-CZ" dirty="0" smtClean="0"/>
              <a:t>Sčítání dob pojištění</a:t>
            </a:r>
          </a:p>
          <a:p>
            <a:pPr eaLnBrk="1" hangingPunct="1">
              <a:defRPr/>
            </a:pPr>
            <a:endParaRPr lang="cs-CZ" sz="1200" dirty="0" smtClean="0"/>
          </a:p>
          <a:p>
            <a:pPr eaLnBrk="1" hangingPunct="1">
              <a:defRPr/>
            </a:pPr>
            <a:r>
              <a:rPr lang="cs-CZ" dirty="0" smtClean="0"/>
              <a:t>Zachování nabytých práv (export dávek)</a:t>
            </a:r>
          </a:p>
          <a:p>
            <a:pPr eaLnBrk="1" hangingPunct="1">
              <a:defRPr/>
            </a:pPr>
            <a:endParaRPr lang="cs-CZ" sz="1200" dirty="0" smtClean="0"/>
          </a:p>
          <a:p>
            <a:pPr eaLnBrk="1" hangingPunct="1">
              <a:defRPr/>
            </a:pPr>
            <a:r>
              <a:rPr lang="cs-CZ" dirty="0" smtClean="0"/>
              <a:t>Stejné hodnocení skutečností (asimilace faktů)</a:t>
            </a:r>
          </a:p>
        </p:txBody>
      </p:sp>
    </p:spTree>
    <p:extLst>
      <p:ext uri="{BB962C8B-B14F-4D97-AF65-F5344CB8AC3E}">
        <p14:creationId xmlns:p14="http://schemas.microsoft.com/office/powerpoint/2010/main" val="11336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kvop</Template>
  <TotalTime>628</TotalTime>
  <Words>959</Words>
  <Application>Microsoft Office PowerPoint</Application>
  <PresentationFormat>Předvádění na obrazovce (4:3)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Spring</vt:lpstr>
      <vt:lpstr>Dopad práva EU na sociální zabezpečení migrujících osob</vt:lpstr>
      <vt:lpstr>Základní metody právní regulace </vt:lpstr>
      <vt:lpstr>Koordinační právo</vt:lpstr>
      <vt:lpstr>Nařízení 883/2004</vt:lpstr>
      <vt:lpstr>Osobní rozsah působnosti</vt:lpstr>
      <vt:lpstr>Rodinný příslušník </vt:lpstr>
      <vt:lpstr>Věcný rozsah působnosti</vt:lpstr>
      <vt:lpstr>Jaké dávky nespadají pod koordinaci?</vt:lpstr>
      <vt:lpstr>Základní principy koordinace systémů sociálního zabezpečení</vt:lpstr>
      <vt:lpstr>Nařízení 1231/2010</vt:lpstr>
      <vt:lpstr>Nařízení 492/2011</vt:lpstr>
      <vt:lpstr>Harmonizační právo</vt:lpstr>
      <vt:lpstr>Směrnice 2004/38</vt:lpstr>
      <vt:lpstr>Přechodný pobyt delší než 3 měsíce</vt:lpstr>
      <vt:lpstr>Prezentace aplikace PowerPoint</vt:lpstr>
      <vt:lpstr>Směrnice 2003/109</vt:lpstr>
      <vt:lpstr>Směrnice 2009/50</vt:lpstr>
      <vt:lpstr>Směrnice 2011/98</vt:lpstr>
      <vt:lpstr>Právo na rovné zacházení</vt:lpstr>
      <vt:lpstr>Omezení rodinných dávek</vt:lpstr>
      <vt:lpstr>Právo na důchod</vt:lpstr>
      <vt:lpstr>Směrnice 2003/86</vt:lpstr>
      <vt:lpstr>Vážené dámy a pánové,  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Dopad práva EU na sociální zabezpečení migrujících osob</dc:title>
  <dc:creator>Jitka</dc:creator>
  <cp:lastModifiedBy>Černá Jitka Mgr.</cp:lastModifiedBy>
  <cp:revision>55</cp:revision>
  <cp:lastPrinted>2013-11-18T11:59:56Z</cp:lastPrinted>
  <dcterms:created xsi:type="dcterms:W3CDTF">2013-11-17T16:35:57Z</dcterms:created>
  <dcterms:modified xsi:type="dcterms:W3CDTF">2013-11-18T12:02:57Z</dcterms:modified>
</cp:coreProperties>
</file>